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7"/>
  </p:notesMasterIdLst>
  <p:sldIdLst>
    <p:sldId id="257" r:id="rId3"/>
    <p:sldId id="321" r:id="rId4"/>
    <p:sldId id="333" r:id="rId5"/>
    <p:sldId id="336" r:id="rId6"/>
    <p:sldId id="335" r:id="rId7"/>
    <p:sldId id="322" r:id="rId8"/>
    <p:sldId id="324" r:id="rId9"/>
    <p:sldId id="339" r:id="rId10"/>
    <p:sldId id="340" r:id="rId11"/>
    <p:sldId id="326" r:id="rId12"/>
    <p:sldId id="345" r:id="rId13"/>
    <p:sldId id="328" r:id="rId14"/>
    <p:sldId id="350" r:id="rId15"/>
    <p:sldId id="348" r:id="rId16"/>
    <p:sldId id="351" r:id="rId17"/>
    <p:sldId id="352" r:id="rId18"/>
    <p:sldId id="349" r:id="rId19"/>
    <p:sldId id="327" r:id="rId20"/>
    <p:sldId id="304" r:id="rId21"/>
    <p:sldId id="346" r:id="rId22"/>
    <p:sldId id="334" r:id="rId23"/>
    <p:sldId id="342" r:id="rId24"/>
    <p:sldId id="341" r:id="rId25"/>
    <p:sldId id="34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ir abdollahi mofakham" initials="aam" lastIdx="2" clrIdx="0">
    <p:extLst>
      <p:ext uri="{19B8F6BF-5375-455C-9EA6-DF929625EA0E}">
        <p15:presenceInfo xmlns:p15="http://schemas.microsoft.com/office/powerpoint/2012/main" userId="amir abdollahi mofakha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DF0"/>
    <a:srgbClr val="115CCC"/>
    <a:srgbClr val="0066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89419" autoAdjust="0"/>
  </p:normalViewPr>
  <p:slideViewPr>
    <p:cSldViewPr snapToGrid="0">
      <p:cViewPr varScale="1">
        <p:scale>
          <a:sx n="81" d="100"/>
          <a:sy n="81" d="100"/>
        </p:scale>
        <p:origin x="90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25" d="100"/>
          <a:sy n="125" d="100"/>
        </p:scale>
        <p:origin x="706" y="-6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7E573-1C23-4880-901E-9EC50C2821D0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348F-AD6E-40D1-9DF0-926A28A9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71165-C75B-4DF6-ADFA-843264271820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8356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9348F-AD6E-40D1-9DF0-926A28A920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00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9348F-AD6E-40D1-9DF0-926A28A920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29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AD36C-1EF9-4AD9-8916-04F8660DCE74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740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9348F-AD6E-40D1-9DF0-926A28A920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9348F-AD6E-40D1-9DF0-926A28A920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0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9348F-AD6E-40D1-9DF0-926A28A920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9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9348F-AD6E-40D1-9DF0-926A28A920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45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9348F-AD6E-40D1-9DF0-926A28A920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08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9348F-AD6E-40D1-9DF0-926A28A920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89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9348F-AD6E-40D1-9DF0-926A28A920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58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92015-039F-468E-8C2E-4457C65EAE0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74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600" y="1224668"/>
            <a:ext cx="11449600" cy="5099932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rgbClr val="617E4E"/>
              </a:buClr>
              <a:buFont typeface="Wingdings" panose="05000000000000000000" pitchFamily="2" charset="2"/>
              <a:buChar char="Ø"/>
              <a:defRPr sz="1800" b="0"/>
            </a:lvl1pPr>
            <a:lvl2pPr marL="557213" indent="-214313">
              <a:buClr>
                <a:srgbClr val="617E4E"/>
              </a:buClr>
              <a:buFont typeface="Wingdings" panose="05000000000000000000" pitchFamily="2" charset="2"/>
              <a:buChar char="Ø"/>
              <a:defRPr sz="1800"/>
            </a:lvl2pPr>
            <a:lvl3pPr marL="857250" indent="-171450">
              <a:buClr>
                <a:srgbClr val="617E4E"/>
              </a:buClr>
              <a:buFont typeface="Wingdings" panose="05000000000000000000" pitchFamily="2" charset="2"/>
              <a:buChar char="Ø"/>
              <a:defRPr sz="1800"/>
            </a:lvl3pPr>
            <a:lvl4pPr marL="1200150" indent="-171450">
              <a:buClr>
                <a:srgbClr val="617E4E"/>
              </a:buClr>
              <a:buFont typeface="Wingdings" panose="05000000000000000000" pitchFamily="2" charset="2"/>
              <a:buChar char="Ø"/>
              <a:defRPr sz="1800"/>
            </a:lvl4pPr>
            <a:lvl5pPr marL="1543050" indent="-171450">
              <a:buClr>
                <a:srgbClr val="617E4E"/>
              </a:buClr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41305"/>
            <a:ext cx="12192000" cy="663569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>
          <a:xfrm>
            <a:off x="5942111" y="6417088"/>
            <a:ext cx="440577" cy="440911"/>
          </a:xfrm>
          <a:prstGeom prst="rect">
            <a:avLst/>
          </a:prstGeom>
          <a:solidFill>
            <a:srgbClr val="4A8DF0"/>
          </a:solidFill>
          <a:ln>
            <a:solidFill>
              <a:srgbClr val="00B0F0"/>
            </a:solidFill>
          </a:ln>
        </p:spPr>
        <p:txBody>
          <a:bodyPr/>
          <a:lstStyle>
            <a:lvl1pPr algn="ctr">
              <a:defRPr sz="1600" b="1">
                <a:latin typeface="Calibri" panose="020F0502020204030204" pitchFamily="34" charset="0"/>
              </a:defRPr>
            </a:lvl1pPr>
          </a:lstStyle>
          <a:p>
            <a:fld id="{5A54067E-402E-4AE7-8C2F-258CC9848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1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2D33B3C6-1F22-4E3A-A337-961C7BFE2D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42111" y="6417088"/>
            <a:ext cx="440577" cy="440911"/>
          </a:xfrm>
          <a:prstGeom prst="rect">
            <a:avLst/>
          </a:prstGeom>
          <a:solidFill>
            <a:srgbClr val="4A8DF0"/>
          </a:solidFill>
          <a:ln>
            <a:solidFill>
              <a:srgbClr val="00B0F0"/>
            </a:solidFill>
          </a:ln>
        </p:spPr>
        <p:txBody>
          <a:bodyPr/>
          <a:lstStyle>
            <a:lvl1pPr algn="ctr">
              <a:defRPr sz="1600" b="1">
                <a:latin typeface="Calibri" panose="020F0502020204030204" pitchFamily="34" charset="0"/>
              </a:defRPr>
            </a:lvl1pPr>
          </a:lstStyle>
          <a:p>
            <a:fld id="{5A54067E-402E-4AE7-8C2F-258CC9848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3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13C5E-0DFD-4633-80A8-987396C8D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0682" y="6234098"/>
            <a:ext cx="3661317" cy="623901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AF1F91B9-2177-41F3-8A7F-25854E3C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305"/>
            <a:ext cx="12192000" cy="663569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1A47-9ADB-43A1-8CA5-C70E56419C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57950"/>
            <a:ext cx="554182" cy="441325"/>
          </a:xfrm>
          <a:prstGeom prst="rect">
            <a:avLst/>
          </a:prstGeom>
        </p:spPr>
        <p:txBody>
          <a:bodyPr/>
          <a:lstStyle/>
          <a:p>
            <a:fld id="{5A54067E-402E-4AE7-8C2F-258CC9848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8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600" y="1224668"/>
            <a:ext cx="11449600" cy="5099932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rgbClr val="617E4E"/>
              </a:buClr>
              <a:buFont typeface="Wingdings" panose="05000000000000000000" pitchFamily="2" charset="2"/>
              <a:buChar char="Ø"/>
              <a:defRPr sz="1800" b="0"/>
            </a:lvl1pPr>
            <a:lvl2pPr marL="557213" indent="-214313">
              <a:buClr>
                <a:srgbClr val="617E4E"/>
              </a:buClr>
              <a:buFont typeface="Wingdings" panose="05000000000000000000" pitchFamily="2" charset="2"/>
              <a:buChar char="Ø"/>
              <a:defRPr sz="1800"/>
            </a:lvl2pPr>
            <a:lvl3pPr marL="857250" indent="-171450">
              <a:buClr>
                <a:srgbClr val="617E4E"/>
              </a:buClr>
              <a:buFont typeface="Wingdings" panose="05000000000000000000" pitchFamily="2" charset="2"/>
              <a:buChar char="Ø"/>
              <a:defRPr sz="1800"/>
            </a:lvl3pPr>
            <a:lvl4pPr marL="1200150" indent="-171450">
              <a:buClr>
                <a:srgbClr val="617E4E"/>
              </a:buClr>
              <a:buFont typeface="Wingdings" panose="05000000000000000000" pitchFamily="2" charset="2"/>
              <a:buChar char="Ø"/>
              <a:defRPr sz="1800"/>
            </a:lvl4pPr>
            <a:lvl5pPr marL="1543050" indent="-171450">
              <a:buClr>
                <a:srgbClr val="617E4E"/>
              </a:buClr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41305"/>
            <a:ext cx="12192000" cy="663569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50F2C-D5FD-4C07-A784-FDA3D4558E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89320" y="6416675"/>
            <a:ext cx="554182" cy="441325"/>
          </a:xfrm>
          <a:prstGeom prst="rect">
            <a:avLst/>
          </a:prstGeom>
        </p:spPr>
        <p:txBody>
          <a:bodyPr/>
          <a:lstStyle/>
          <a:p>
            <a:fld id="{5A54067E-402E-4AE7-8C2F-258CC9848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6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600" y="1224668"/>
            <a:ext cx="11449600" cy="5099932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rgbClr val="617E4E"/>
              </a:buClr>
              <a:buFont typeface="Wingdings" panose="05000000000000000000" pitchFamily="2" charset="2"/>
              <a:buChar char="Ø"/>
              <a:defRPr sz="1800" b="0"/>
            </a:lvl1pPr>
            <a:lvl2pPr marL="557213" indent="-214313">
              <a:buClr>
                <a:srgbClr val="617E4E"/>
              </a:buClr>
              <a:buFont typeface="Wingdings" panose="05000000000000000000" pitchFamily="2" charset="2"/>
              <a:buChar char="Ø"/>
              <a:defRPr sz="1800"/>
            </a:lvl2pPr>
            <a:lvl3pPr marL="857250" indent="-171450">
              <a:buClr>
                <a:srgbClr val="617E4E"/>
              </a:buClr>
              <a:buFont typeface="Wingdings" panose="05000000000000000000" pitchFamily="2" charset="2"/>
              <a:buChar char="Ø"/>
              <a:defRPr sz="1800"/>
            </a:lvl3pPr>
            <a:lvl4pPr marL="1200150" indent="-171450">
              <a:buClr>
                <a:srgbClr val="617E4E"/>
              </a:buClr>
              <a:buFont typeface="Wingdings" panose="05000000000000000000" pitchFamily="2" charset="2"/>
              <a:buChar char="Ø"/>
              <a:defRPr sz="1800"/>
            </a:lvl4pPr>
            <a:lvl5pPr marL="1543050" indent="-171450">
              <a:buClr>
                <a:srgbClr val="617E4E"/>
              </a:buClr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41305"/>
            <a:ext cx="12192000" cy="663569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50F2C-D5FD-4C07-A784-FDA3D4558E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885309" y="6416675"/>
            <a:ext cx="554182" cy="441325"/>
          </a:xfrm>
          <a:prstGeom prst="rect">
            <a:avLst/>
          </a:prstGeom>
        </p:spPr>
        <p:txBody>
          <a:bodyPr/>
          <a:lstStyle/>
          <a:p>
            <a:fld id="{5A54067E-402E-4AE7-8C2F-258CC9848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8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AF1F91B9-2177-41F3-8A7F-25854E3C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305"/>
            <a:ext cx="12192000" cy="663569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1A47-9ADB-43A1-8CA5-C70E56419C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818909" y="6416675"/>
            <a:ext cx="554182" cy="441325"/>
          </a:xfrm>
          <a:prstGeom prst="rect">
            <a:avLst/>
          </a:prstGeom>
        </p:spPr>
        <p:txBody>
          <a:bodyPr/>
          <a:lstStyle/>
          <a:p>
            <a:fld id="{5A54067E-402E-4AE7-8C2F-258CC9848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3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EFFB6-66F5-41C5-AA41-A9D3A029A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2" r="9414" b="60148"/>
          <a:stretch/>
        </p:blipFill>
        <p:spPr>
          <a:xfrm>
            <a:off x="0" y="0"/>
            <a:ext cx="12192000" cy="1143000"/>
          </a:xfrm>
          <a:prstGeom prst="rect">
            <a:avLst/>
          </a:prstGeom>
        </p:spPr>
      </p:pic>
      <p:pic>
        <p:nvPicPr>
          <p:cNvPr id="3075" name="Picture 18" descr="clarksonLogo"/>
          <p:cNvPicPr>
            <a:picLocks noChangeAspect="1" noChangeArrowheads="1"/>
          </p:cNvPicPr>
          <p:nvPr/>
        </p:nvPicPr>
        <p:blipFill rotWithShape="1">
          <a:blip r:embed="rId6" cstate="print"/>
          <a:srcRect r="5875"/>
          <a:stretch/>
        </p:blipFill>
        <p:spPr bwMode="auto">
          <a:xfrm>
            <a:off x="9725026" y="125153"/>
            <a:ext cx="2390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7" name="Line 17"/>
          <p:cNvSpPr>
            <a:spLocks noChangeShapeType="1"/>
          </p:cNvSpPr>
          <p:nvPr/>
        </p:nvSpPr>
        <p:spPr bwMode="auto">
          <a:xfrm flipV="1">
            <a:off x="36512" y="1136650"/>
            <a:ext cx="12118976" cy="12699"/>
          </a:xfrm>
          <a:prstGeom prst="line">
            <a:avLst/>
          </a:prstGeom>
          <a:noFill/>
          <a:ln w="76200" cap="sq">
            <a:solidFill>
              <a:srgbClr val="00B05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02731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7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EFFB6-66F5-41C5-AA41-A9D3A029A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2" r="9414" b="60148"/>
          <a:stretch/>
        </p:blipFill>
        <p:spPr>
          <a:xfrm>
            <a:off x="0" y="0"/>
            <a:ext cx="12192000" cy="1143000"/>
          </a:xfrm>
          <a:prstGeom prst="rect">
            <a:avLst/>
          </a:prstGeom>
        </p:spPr>
      </p:pic>
      <p:pic>
        <p:nvPicPr>
          <p:cNvPr id="3075" name="Picture 18" descr="clarksonLogo"/>
          <p:cNvPicPr>
            <a:picLocks noChangeAspect="1" noChangeArrowheads="1"/>
          </p:cNvPicPr>
          <p:nvPr/>
        </p:nvPicPr>
        <p:blipFill rotWithShape="1">
          <a:blip r:embed="rId6" cstate="print"/>
          <a:srcRect r="5875"/>
          <a:stretch/>
        </p:blipFill>
        <p:spPr bwMode="auto">
          <a:xfrm>
            <a:off x="9725026" y="125153"/>
            <a:ext cx="2390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7" name="Line 17"/>
          <p:cNvSpPr>
            <a:spLocks noChangeShapeType="1"/>
          </p:cNvSpPr>
          <p:nvPr/>
        </p:nvSpPr>
        <p:spPr bwMode="auto">
          <a:xfrm flipV="1">
            <a:off x="36512" y="1136650"/>
            <a:ext cx="12118976" cy="12699"/>
          </a:xfrm>
          <a:prstGeom prst="line">
            <a:avLst/>
          </a:prstGeom>
          <a:noFill/>
          <a:ln w="76200" cap="sq">
            <a:solidFill>
              <a:srgbClr val="00B05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dirty="0"/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254EB8C2-4F3E-4C9B-B655-E265089A6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2111" y="6417088"/>
            <a:ext cx="440577" cy="440911"/>
          </a:xfrm>
          <a:prstGeom prst="rect">
            <a:avLst/>
          </a:prstGeom>
          <a:solidFill>
            <a:srgbClr val="4A8DF0"/>
          </a:solidFill>
          <a:ln>
            <a:solidFill>
              <a:srgbClr val="00B0F0"/>
            </a:solidFill>
          </a:ln>
        </p:spPr>
        <p:txBody>
          <a:bodyPr/>
          <a:lstStyle>
            <a:lvl1pPr algn="ctr">
              <a:defRPr sz="1600" b="1">
                <a:latin typeface="Calibri" panose="020F0502020204030204" pitchFamily="34" charset="0"/>
              </a:defRPr>
            </a:lvl1pPr>
          </a:lstStyle>
          <a:p>
            <a:fld id="{5A54067E-402E-4AE7-8C2F-258CC9848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97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9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0.png"/><Relationship Id="rId9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36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.wmf"/><Relationship Id="rId20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7.wmf"/><Relationship Id="rId19" Type="http://schemas.openxmlformats.org/officeDocument/2006/relationships/image" Target="../media/image12.png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3.wmv"/><Relationship Id="rId7" Type="http://schemas.openxmlformats.org/officeDocument/2006/relationships/image" Target="../media/image63.png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3.wm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avi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31.png"/><Relationship Id="rId5" Type="http://schemas.microsoft.com/office/2007/relationships/media" Target="../media/media3.avi"/><Relationship Id="rId10" Type="http://schemas.openxmlformats.org/officeDocument/2006/relationships/image" Target="../media/image30.png"/><Relationship Id="rId4" Type="http://schemas.openxmlformats.org/officeDocument/2006/relationships/video" Target="../media/media2.avi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avi"/><Relationship Id="rId13" Type="http://schemas.openxmlformats.org/officeDocument/2006/relationships/image" Target="../media/image35.png"/><Relationship Id="rId3" Type="http://schemas.microsoft.com/office/2007/relationships/media" Target="../media/media5.avi"/><Relationship Id="rId7" Type="http://schemas.microsoft.com/office/2007/relationships/media" Target="../media/media7.avi"/><Relationship Id="rId12" Type="http://schemas.openxmlformats.org/officeDocument/2006/relationships/image" Target="../media/image34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video" Target="../media/media6.avi"/><Relationship Id="rId11" Type="http://schemas.openxmlformats.org/officeDocument/2006/relationships/image" Target="../media/image33.png"/><Relationship Id="rId5" Type="http://schemas.microsoft.com/office/2007/relationships/media" Target="../media/media6.avi"/><Relationship Id="rId10" Type="http://schemas.openxmlformats.org/officeDocument/2006/relationships/image" Target="../media/image32.png"/><Relationship Id="rId4" Type="http://schemas.openxmlformats.org/officeDocument/2006/relationships/video" Target="../media/media5.avi"/><Relationship Id="rId9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wmv"/><Relationship Id="rId7" Type="http://schemas.openxmlformats.org/officeDocument/2006/relationships/image" Target="../media/image37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wm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wmv"/><Relationship Id="rId7" Type="http://schemas.openxmlformats.org/officeDocument/2006/relationships/image" Target="../media/image39.png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99965"/>
            <a:ext cx="121920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/>
              <a:t>PREFERENTIAL CONCENTRATION OF PARTICLES BY TURBULENCE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277183"/>
            <a:ext cx="12192000" cy="46166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Amir A. Mofakham and Goodarz Ahmadi</a:t>
            </a:r>
          </a:p>
          <a:p>
            <a:pPr algn="ctr"/>
            <a:endParaRPr lang="en-US" sz="1200" b="1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accent1">
                    <a:lumMod val="10000"/>
                  </a:schemeClr>
                </a:solidFill>
              </a:rPr>
              <a:t>Department of Mechanical and Aeronautical Engineering </a:t>
            </a:r>
          </a:p>
          <a:p>
            <a:pPr algn="ctr"/>
            <a:r>
              <a:rPr lang="en-US" sz="2400" dirty="0">
                <a:solidFill>
                  <a:schemeClr val="accent1">
                    <a:lumMod val="10000"/>
                  </a:schemeClr>
                </a:solidFill>
              </a:rPr>
              <a:t>Clarkson University, Potsdam, NY</a:t>
            </a:r>
            <a:endParaRPr lang="en-US" sz="2400" baseline="30000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 John McLaughlin</a:t>
            </a:r>
          </a:p>
          <a:p>
            <a:pPr algn="ctr"/>
            <a:endParaRPr lang="en-US" sz="12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  </a:t>
            </a:r>
            <a:r>
              <a:rPr lang="en-US" sz="2400" dirty="0">
                <a:solidFill>
                  <a:schemeClr val="accent1">
                    <a:lumMod val="10000"/>
                  </a:schemeClr>
                </a:solidFill>
              </a:rPr>
              <a:t>Department of Chemical and Biomolecular Engineering</a:t>
            </a:r>
          </a:p>
          <a:p>
            <a:pPr algn="ctr"/>
            <a:r>
              <a:rPr lang="en-US" sz="2400" dirty="0">
                <a:solidFill>
                  <a:schemeClr val="accent1">
                    <a:lumMod val="10000"/>
                  </a:schemeClr>
                </a:solidFill>
              </a:rPr>
              <a:t>Clarkson University, Potsdam, NY</a:t>
            </a:r>
          </a:p>
          <a:p>
            <a:pPr algn="ctr"/>
            <a:endParaRPr lang="en-US" sz="2400" dirty="0">
              <a:solidFill>
                <a:schemeClr val="accent1">
                  <a:lumMod val="10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1">
                  <a:lumMod val="10000"/>
                </a:schemeClr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Aug. 2018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70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16C7A-BD8C-45B9-A694-B57268F7507F}"/>
              </a:ext>
            </a:extLst>
          </p:cNvPr>
          <p:cNvSpPr txBox="1"/>
          <p:nvPr/>
        </p:nvSpPr>
        <p:spPr>
          <a:xfrm>
            <a:off x="405858" y="197137"/>
            <a:ext cx="933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Pattern of Deposition on the Lower Wall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F154E-7590-4E96-BC63-77D96099D9B0}"/>
              </a:ext>
            </a:extLst>
          </p:cNvPr>
          <p:cNvSpPr txBox="1"/>
          <p:nvPr/>
        </p:nvSpPr>
        <p:spPr>
          <a:xfrm>
            <a:off x="1801531" y="2156450"/>
            <a:ext cx="2667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Dp</a:t>
            </a:r>
            <a:r>
              <a:rPr lang="en-US" sz="2000" b="1" dirty="0"/>
              <a:t>=80 µm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0B9F4AC-F064-47DE-A306-E6692588A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6CC02-9E69-4F2B-896A-C66E68631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t="6504" r="24933"/>
          <a:stretch/>
        </p:blipFill>
        <p:spPr>
          <a:xfrm>
            <a:off x="220288" y="2610546"/>
            <a:ext cx="2743200" cy="26734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AA921E-EE89-4509-8F50-EEFFB20C05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4901" r="24177"/>
          <a:stretch/>
        </p:blipFill>
        <p:spPr>
          <a:xfrm>
            <a:off x="2963488" y="2610546"/>
            <a:ext cx="2743200" cy="26172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98F65E-4F4B-4CC4-8133-8D99537D76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7" t="5691" r="24475"/>
          <a:stretch/>
        </p:blipFill>
        <p:spPr>
          <a:xfrm>
            <a:off x="6501160" y="2610547"/>
            <a:ext cx="2743200" cy="26695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CAA5F3B-3C00-45D4-8886-062CDD75CE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1" t="5203" r="22916"/>
          <a:stretch/>
        </p:blipFill>
        <p:spPr>
          <a:xfrm>
            <a:off x="9244360" y="2562142"/>
            <a:ext cx="2743200" cy="25920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645885F-E812-46D4-A0EC-95ACD488781F}"/>
              </a:ext>
            </a:extLst>
          </p:cNvPr>
          <p:cNvSpPr txBox="1"/>
          <p:nvPr/>
        </p:nvSpPr>
        <p:spPr>
          <a:xfrm>
            <a:off x="7910411" y="2156450"/>
            <a:ext cx="2667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Dp</a:t>
            </a:r>
            <a:r>
              <a:rPr lang="en-US" sz="2000" b="1" dirty="0"/>
              <a:t>=60 µm</a:t>
            </a:r>
          </a:p>
        </p:txBody>
      </p:sp>
    </p:spTree>
    <p:extLst>
      <p:ext uri="{BB962C8B-B14F-4D97-AF65-F5344CB8AC3E}">
        <p14:creationId xmlns:p14="http://schemas.microsoft.com/office/powerpoint/2010/main" val="205929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16C7A-BD8C-45B9-A694-B57268F7507F}"/>
              </a:ext>
            </a:extLst>
          </p:cNvPr>
          <p:cNvSpPr txBox="1"/>
          <p:nvPr/>
        </p:nvSpPr>
        <p:spPr>
          <a:xfrm>
            <a:off x="405858" y="197137"/>
            <a:ext cx="933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Pattern of Deposition on the Lower Wall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B1E8C-F877-485F-B7A3-051DD1DF8C65}"/>
              </a:ext>
            </a:extLst>
          </p:cNvPr>
          <p:cNvSpPr txBox="1"/>
          <p:nvPr/>
        </p:nvSpPr>
        <p:spPr>
          <a:xfrm>
            <a:off x="7613631" y="2268992"/>
            <a:ext cx="2667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Dp</a:t>
            </a:r>
            <a:r>
              <a:rPr lang="en-US" sz="2000" b="1" dirty="0"/>
              <a:t>=10 nm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0B9F4AC-F064-47DE-A306-E6692588A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75D6F2-7338-4FC6-84CA-E5D1628769A6}"/>
              </a:ext>
            </a:extLst>
          </p:cNvPr>
          <p:cNvSpPr txBox="1"/>
          <p:nvPr/>
        </p:nvSpPr>
        <p:spPr>
          <a:xfrm>
            <a:off x="1948091" y="2349553"/>
            <a:ext cx="2248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Dp</a:t>
            </a:r>
            <a:r>
              <a:rPr lang="en-US" sz="2000" b="1" dirty="0"/>
              <a:t>=30 µm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8E5D60-536D-4973-B285-05BAD59EF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t="6732" r="23166"/>
          <a:stretch/>
        </p:blipFill>
        <p:spPr>
          <a:xfrm>
            <a:off x="209556" y="2826202"/>
            <a:ext cx="2743200" cy="25901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F3D38D-0B5F-4BF2-865C-8A86675698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t="6179" r="24566"/>
          <a:stretch/>
        </p:blipFill>
        <p:spPr>
          <a:xfrm>
            <a:off x="6183455" y="2826202"/>
            <a:ext cx="2743200" cy="2673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13CBCD-3AA3-4F5F-A5EF-5AA70ECE83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7" t="3659" r="23290"/>
          <a:stretch/>
        </p:blipFill>
        <p:spPr>
          <a:xfrm>
            <a:off x="8926655" y="2723303"/>
            <a:ext cx="2709747" cy="2642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A23A2E-837C-483F-966A-DAF5D82DE8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9" r="22355"/>
          <a:stretch/>
        </p:blipFill>
        <p:spPr>
          <a:xfrm>
            <a:off x="2915621" y="2673123"/>
            <a:ext cx="282125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52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33CC00-9D98-4631-A95B-79F1825B9658}"/>
              </a:ext>
            </a:extLst>
          </p:cNvPr>
          <p:cNvSpPr txBox="1"/>
          <p:nvPr/>
        </p:nvSpPr>
        <p:spPr>
          <a:xfrm>
            <a:off x="0" y="13451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FEAC90-CA64-4C22-86D0-12DAFEA7AC8A}"/>
                  </a:ext>
                </a:extLst>
              </p:cNvPr>
              <p:cNvSpPr txBox="1"/>
              <p:nvPr/>
            </p:nvSpPr>
            <p:spPr>
              <a:xfrm>
                <a:off x="236667" y="1398493"/>
                <a:ext cx="11740179" cy="393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1000" b="1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3000" dirty="0"/>
                  <a:t>The </a:t>
                </a:r>
                <a:r>
                  <a:rPr lang="en-US" sz="3000" b="1" dirty="0"/>
                  <a:t>coherent near-wall turbulent structures </a:t>
                </a:r>
                <a:r>
                  <a:rPr lang="en-US" sz="3000" dirty="0"/>
                  <a:t>were captured. 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3000" dirty="0"/>
                  <a:t>The </a:t>
                </a:r>
                <a:r>
                  <a:rPr lang="en-US" sz="3000" b="1" dirty="0"/>
                  <a:t>turbophoresis effects </a:t>
                </a:r>
                <a:r>
                  <a:rPr lang="en-US" sz="3000" dirty="0"/>
                  <a:t>on particle concentration and velocity profiles were observed.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3000" dirty="0"/>
                  <a:t>For mid-size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000">
                            <a:latin typeface="Cambria Math" panose="02040503050406030204" pitchFamily="18" charset="0"/>
                          </a:rPr>
                          <m:t>τ</m:t>
                        </m:r>
                      </m:e>
                      <m:sup>
                        <m:r>
                          <a:rPr lang="en-US" sz="30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000">
                        <a:latin typeface="Cambria Math" panose="02040503050406030204" pitchFamily="18" charset="0"/>
                      </a:rPr>
                      <m:t>=2−20</m:t>
                    </m:r>
                  </m:oMath>
                </a14:m>
                <a:r>
                  <a:rPr lang="en-US" sz="3000" dirty="0"/>
                  <a:t> the turbulence near-wall eddies seemed to control the near-wall </a:t>
                </a:r>
                <a:r>
                  <a:rPr lang="en-US" sz="3000" b="1" dirty="0"/>
                  <a:t>preferential concentration</a:t>
                </a:r>
                <a:r>
                  <a:rPr lang="en-US" sz="3000" dirty="0"/>
                  <a:t> and the particle </a:t>
                </a:r>
                <a:r>
                  <a:rPr lang="en-US" sz="3000" b="1" dirty="0"/>
                  <a:t>deposition process</a:t>
                </a:r>
                <a:r>
                  <a:rPr lang="en-US" sz="3000" dirty="0"/>
                  <a:t>.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3000" dirty="0"/>
                  <a:t>For larger or smaller particles, the preferential concentration patterns become smeared and unnoticeable.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FEAC90-CA64-4C22-86D0-12DAFEA7A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67" y="1398493"/>
                <a:ext cx="11740179" cy="3939540"/>
              </a:xfrm>
              <a:prstGeom prst="rect">
                <a:avLst/>
              </a:prstGeom>
              <a:blipFill>
                <a:blip r:embed="rId2"/>
                <a:stretch>
                  <a:fillRect l="-1090" r="-1194" b="-3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080B1-4269-4613-9A18-AA45DACE04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A54067E-402E-4AE7-8C2F-258CC9848F3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635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1B967D-1405-472F-A271-E69B6C130AD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800" b="1" dirty="0"/>
              <a:t>Direct Numerical Simulation (DNS)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All turbulent features are resolved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Computationally too demanding for industrial applications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sz="2800" b="1" dirty="0"/>
              <a:t>Large Eddy Simulation (LES)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Subgrid</a:t>
            </a:r>
            <a:r>
              <a:rPr lang="en-US" sz="2400" dirty="0"/>
              <a:t>-scale modeling needed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Computationally demanding (Less than DNS)</a:t>
            </a:r>
          </a:p>
          <a:p>
            <a:pPr marL="342900" lvl="1" indent="0">
              <a:buNone/>
            </a:pPr>
            <a:endParaRPr lang="en-US" sz="1000" dirty="0"/>
          </a:p>
          <a:p>
            <a:r>
              <a:rPr lang="en-US" sz="2800" b="1" dirty="0"/>
              <a:t>Reynolds Averaged Navier-Stokes (RANS)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Averaged velocities and turbulence features are evaluated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Used in industrial and environmental applications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Need a stochastic model to generate instantaneous fluctuations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109099-8B1C-47D7-AA5F-DEE3ECB26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77" y="119637"/>
            <a:ext cx="11887200" cy="703575"/>
          </a:xfrm>
        </p:spPr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</a:rPr>
              <a:t>Turbulent Flow 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A76A6-A3BC-4BB8-BE57-CFEAD301EA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2977" y="6423938"/>
            <a:ext cx="440577" cy="440911"/>
          </a:xfrm>
          <a:prstGeom prst="rect">
            <a:avLst/>
          </a:prstGeom>
        </p:spPr>
        <p:txBody>
          <a:bodyPr/>
          <a:lstStyle/>
          <a:p>
            <a:fld id="{5A54067E-402E-4AE7-8C2F-258CC9848F3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65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19F4E7-E7E1-4D0D-803C-39E0935D00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E606C-FD07-4E62-8122-9A46F160B61B}"/>
              </a:ext>
            </a:extLst>
          </p:cNvPr>
          <p:cNvSpPr txBox="1"/>
          <p:nvPr/>
        </p:nvSpPr>
        <p:spPr>
          <a:xfrm>
            <a:off x="997546" y="124355"/>
            <a:ext cx="953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Velocity Contours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A85907-27B6-4B54-BF62-54D6DC840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7" t="4593" r="23167"/>
          <a:stretch/>
        </p:blipFill>
        <p:spPr>
          <a:xfrm>
            <a:off x="2051939" y="1371600"/>
            <a:ext cx="3081073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4AFB21-DBCE-40DE-A123-05176A7314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t="5364" r="22417"/>
          <a:stretch/>
        </p:blipFill>
        <p:spPr>
          <a:xfrm>
            <a:off x="2004494" y="4114800"/>
            <a:ext cx="3128518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F4889E-9418-4ACC-A6D9-4EBC3DF5EC1B}"/>
              </a:ext>
            </a:extLst>
          </p:cNvPr>
          <p:cNvSpPr txBox="1"/>
          <p:nvPr/>
        </p:nvSpPr>
        <p:spPr>
          <a:xfrm>
            <a:off x="294640" y="3725146"/>
            <a:ext cx="160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DNS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145ED4-87D7-4F13-8CD5-E9812A2405AD}"/>
              </a:ext>
            </a:extLst>
          </p:cNvPr>
          <p:cNvSpPr txBox="1"/>
          <p:nvPr/>
        </p:nvSpPr>
        <p:spPr>
          <a:xfrm>
            <a:off x="10498222" y="3725146"/>
            <a:ext cx="213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RANS Results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B8AA55-1A06-4E4E-A4FC-8F31A355A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5037" r="21006"/>
          <a:stretch/>
        </p:blipFill>
        <p:spPr>
          <a:xfrm>
            <a:off x="7361302" y="4114800"/>
            <a:ext cx="3136920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646519-4061-4F72-A50C-6BDB3EAC2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3" t="4741" r="21591"/>
          <a:stretch/>
        </p:blipFill>
        <p:spPr>
          <a:xfrm>
            <a:off x="7372579" y="1351278"/>
            <a:ext cx="311436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A37755-3CF0-400D-A21E-7E88B370CD8E}"/>
              </a:ext>
            </a:extLst>
          </p:cNvPr>
          <p:cNvSpPr txBox="1"/>
          <p:nvPr/>
        </p:nvSpPr>
        <p:spPr>
          <a:xfrm>
            <a:off x="5580048" y="2384028"/>
            <a:ext cx="160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 Contours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403ED7-3BC1-4681-8055-246E28DB56C4}"/>
              </a:ext>
            </a:extLst>
          </p:cNvPr>
          <p:cNvSpPr txBox="1"/>
          <p:nvPr/>
        </p:nvSpPr>
        <p:spPr>
          <a:xfrm>
            <a:off x="5580048" y="5117068"/>
            <a:ext cx="160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Contours</a:t>
            </a:r>
          </a:p>
        </p:txBody>
      </p:sp>
    </p:spTree>
    <p:extLst>
      <p:ext uri="{BB962C8B-B14F-4D97-AF65-F5344CB8AC3E}">
        <p14:creationId xmlns:p14="http://schemas.microsoft.com/office/powerpoint/2010/main" val="341339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A01750-ADD4-4695-B2BC-D2D7B1600482}"/>
              </a:ext>
            </a:extLst>
          </p:cNvPr>
          <p:cNvSpPr txBox="1"/>
          <p:nvPr/>
        </p:nvSpPr>
        <p:spPr>
          <a:xfrm>
            <a:off x="440577" y="6249327"/>
            <a:ext cx="900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T. L. </a:t>
            </a:r>
            <a:r>
              <a:rPr lang="en-US" dirty="0" err="1"/>
              <a:t>Bocksell</a:t>
            </a:r>
            <a:r>
              <a:rPr lang="en-US" dirty="0"/>
              <a:t> and E. Loth, "Random walk models for particle diffusion in free-shear flows," </a:t>
            </a:r>
            <a:r>
              <a:rPr lang="en-US" i="1" dirty="0"/>
              <a:t>AIAA journal, </a:t>
            </a:r>
            <a:r>
              <a:rPr lang="en-US" dirty="0"/>
              <a:t>vol. 39, pp. 1086-1096, 2001.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61278" y="4007103"/>
                <a:ext cx="5193948" cy="2013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𝒖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2000" b="1" i="1">
                                <a:latin typeface="Cambria Math"/>
                              </a:rPr>
                              <m:t>′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𝒖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/>
                              </a:rPr>
                              <m:t>𝒋</m:t>
                            </m:r>
                          </m:sub>
                          <m:sup>
                            <m:r>
                              <a:rPr lang="en-US" sz="2000" b="1" i="1">
                                <a:latin typeface="Cambria Math"/>
                              </a:rPr>
                              <m:t>′</m:t>
                            </m:r>
                          </m:sup>
                        </m:sSubSup>
                      </m:e>
                    </m:acc>
                    <m:r>
                      <a:rPr lang="en-US" sz="2000" b="1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en-US" sz="2000" b="1" i="1">
                            <a:latin typeface="Cambria Math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sz="2000" b="1" dirty="0"/>
                  <a:t> (Reynolds Stresses) </a:t>
                </a:r>
                <a:endParaRPr lang="en-US" sz="2000" b="1" i="1" dirty="0">
                  <a:ea typeface="Cambria Math"/>
                </a:endParaRPr>
              </a:p>
              <a:p>
                <a:endParaRPr lang="en-US" sz="2000" b="1" i="1" dirty="0"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  <a:ea typeface="Cambria Math"/>
                      </a:rPr>
                      <m:t>𝝃</m:t>
                    </m:r>
                  </m:oMath>
                </a14:m>
                <a:r>
                  <a:rPr lang="en-US" sz="2000" b="1" dirty="0"/>
                  <a:t> = Normally distributed random number </a:t>
                </a:r>
              </a:p>
              <a:p>
                <a:endParaRPr lang="en-US" sz="2000" b="1" dirty="0"/>
              </a:p>
              <a:p>
                <a:r>
                  <a:rPr lang="en-US" sz="2000" b="1" dirty="0"/>
                  <a:t>A new random number is selected after characteristic eddy lifetime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78" y="4007103"/>
                <a:ext cx="5193948" cy="2013372"/>
              </a:xfrm>
              <a:prstGeom prst="rect">
                <a:avLst/>
              </a:prstGeom>
              <a:blipFill rotWithShape="1">
                <a:blip r:embed="rId3"/>
                <a:stretch>
                  <a:fillRect l="-1174" t="-302" r="-352" b="-4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75176" y="3193001"/>
                <a:ext cx="1571649" cy="718658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/>
                            </a:rPr>
                            <m:t>𝒖</m:t>
                          </m:r>
                        </m:e>
                        <m:sub>
                          <m:r>
                            <a:rPr lang="en-US" sz="2000" b="1" i="1">
                              <a:latin typeface="Cambria Math"/>
                            </a:rPr>
                            <m:t>𝒊</m:t>
                          </m:r>
                        </m:sub>
                        <m:sup>
                          <m:r>
                            <a:rPr lang="en-US" sz="2000" b="1" i="1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sz="2000" b="1" i="1">
                          <a:latin typeface="Cambria Math"/>
                        </a:rPr>
                        <m:t>=</m:t>
                      </m:r>
                      <m:r>
                        <a:rPr lang="en-US" sz="2000" b="1" i="1">
                          <a:latin typeface="Cambria Math"/>
                          <a:ea typeface="Cambria Math"/>
                        </a:rPr>
                        <m:t>𝝃</m:t>
                      </m:r>
                      <m:r>
                        <a:rPr lang="en-US" sz="2000" b="1" i="1">
                          <a:latin typeface="Cambria Math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acc>
                            <m:accPr>
                              <m:chr m:val="̅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′</m:t>
                                  </m:r>
                                  <m:r>
                                    <a:rPr lang="en-US" sz="2000" b="1" i="1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acc>
                        </m:e>
                      </m:rad>
                    </m:oMath>
                  </m:oMathPara>
                </a14:m>
                <a:endParaRPr lang="en-US" sz="2000" b="1" i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176" y="3193001"/>
                <a:ext cx="1571649" cy="71865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5924724" y="1354267"/>
            <a:ext cx="62672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Continuous Random Walk (CRW) model based on Langevin stochastic equation: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19930"/>
            <a:ext cx="12192000" cy="85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Stochastic Models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1277" y="1436133"/>
            <a:ext cx="5276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Discrete Random Walk (DRW) model: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637879" y="1271819"/>
            <a:ext cx="0" cy="51170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5C8EC03-8B08-499A-A400-2A7B69D58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442" y="1898300"/>
            <a:ext cx="3488757" cy="1280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DA6B96-C0CD-4177-9478-EA7DA89CC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2574" y="2128157"/>
            <a:ext cx="3062923" cy="11501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081C86-700A-4C39-B38F-432B513A3795}"/>
                  </a:ext>
                </a:extLst>
              </p:cNvPr>
              <p:cNvSpPr txBox="1"/>
              <p:nvPr/>
            </p:nvSpPr>
            <p:spPr>
              <a:xfrm>
                <a:off x="6954613" y="3198809"/>
                <a:ext cx="4217245" cy="765081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sz="2000" i="1">
                          <a:latin typeface="Cambria Math"/>
                        </a:rPr>
                        <m:t>(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/>
                          <a:ea typeface="Cambria Math"/>
                        </a:rPr>
                        <m:t>) </m:t>
                      </m:r>
                      <m:r>
                        <a:rPr lang="en-US" sz="20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𝜉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D081C86-700A-4C39-B38F-432B513A3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613" y="3198809"/>
                <a:ext cx="4217245" cy="76508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D95848-7B68-4DE6-B9FF-B6DC98B95056}"/>
                  </a:ext>
                </a:extLst>
              </p:cNvPr>
              <p:cNvSpPr txBox="1"/>
              <p:nvPr/>
            </p:nvSpPr>
            <p:spPr>
              <a:xfrm>
                <a:off x="6073084" y="4041936"/>
                <a:ext cx="5963406" cy="1731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𝝃</m:t>
                        </m:r>
                      </m:e>
                      <m:sub>
                        <m:r>
                          <a:rPr lang="en-US" sz="2000" b="1" i="1">
                            <a:latin typeface="Cambria Math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2000" b="1" dirty="0"/>
                  <a:t>  = a vector Gaussian white-noise process </a:t>
                </a:r>
              </a:p>
              <a:p>
                <a:endParaRPr lang="en-US" sz="2000" b="1" dirty="0"/>
              </a:p>
              <a:p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en-US" sz="2000" b="1" i="1">
                            <a:latin typeface="Cambria Math"/>
                            <a:ea typeface="Cambria Math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000" b="1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acc>
                          <m:accPr>
                            <m:chr m:val="̅"/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>
                                    <a:latin typeface="Cambria Math"/>
                                  </a:rPr>
                                  <m:t>𝒖</m:t>
                                </m:r>
                                <m:r>
                                  <a:rPr lang="en-US" sz="2000" b="1" i="1" baseline="-2500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e>
                              <m:sup>
                                <m:r>
                                  <a:rPr lang="en-US" sz="2000" b="1" i="1">
                                    <a:latin typeface="Cambria Math"/>
                                  </a:rPr>
                                  <m:t>′</m:t>
                                </m:r>
                                <m:r>
                                  <a:rPr lang="en-US" sz="2000" b="1" i="1"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e>
                        </m:acc>
                      </m:e>
                    </m:rad>
                    <m:r>
                      <a:rPr lang="en-US" sz="2000" b="1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b="1" dirty="0"/>
                  <a:t>is the RMS of fluctuating velocity</a:t>
                </a:r>
              </a:p>
              <a:p>
                <a:endParaRPr lang="en-US" sz="2000" b="1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2000" b="1" i="1" dirty="0">
                    <a:latin typeface="Cambria Math" panose="02040503050406030204" pitchFamily="18" charset="0"/>
                  </a:rPr>
                  <a:t> </a:t>
                </a:r>
                <a:r>
                  <a:rPr lang="en-US" sz="2000" b="1" dirty="0"/>
                  <a:t>= a drift correction term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6D95848-7B68-4DE6-B9FF-B6DC98B95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084" y="4041936"/>
                <a:ext cx="5963406" cy="1731693"/>
              </a:xfrm>
              <a:prstGeom prst="rect">
                <a:avLst/>
              </a:prstGeom>
              <a:blipFill rotWithShape="1">
                <a:blip r:embed="rId8"/>
                <a:stretch>
                  <a:fillRect l="-409" t="-1408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5879038-51F5-45C4-B55D-1478AA13B13F}"/>
                  </a:ext>
                </a:extLst>
              </p:cNvPr>
              <p:cNvSpPr/>
              <p:nvPr/>
            </p:nvSpPr>
            <p:spPr>
              <a:xfrm>
                <a:off x="8896415" y="5740651"/>
                <a:ext cx="3191515" cy="10504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d>
                            <m:d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̅"/>
                                      <m:ctrlP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0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</m:e>
                                  </m:acc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𝒍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𝒊𝒌𝒍</m:t>
                          </m:r>
                        </m:sub>
                      </m:sSub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𝑺𝒕𝒌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5879038-51F5-45C4-B55D-1478AA13B1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6415" y="5740651"/>
                <a:ext cx="3191515" cy="105048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FF9BDF4-923B-4700-907B-7D9B20F81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77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FD2D0-1DC8-4842-849C-FD0A157A03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BC5DF-4C58-44AC-98ED-160190C81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5671" r="23000"/>
          <a:stretch/>
        </p:blipFill>
        <p:spPr>
          <a:xfrm>
            <a:off x="546750" y="1969186"/>
            <a:ext cx="5031089" cy="4447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4C333C-0F1C-4A77-9793-58549F96C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1" t="4438" r="21500"/>
          <a:stretch/>
        </p:blipFill>
        <p:spPr>
          <a:xfrm>
            <a:off x="6382688" y="1857426"/>
            <a:ext cx="5230710" cy="4559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5BA6FE-D683-41EE-AA17-083AC7F2D0B1}"/>
              </a:ext>
            </a:extLst>
          </p:cNvPr>
          <p:cNvSpPr txBox="1"/>
          <p:nvPr/>
        </p:nvSpPr>
        <p:spPr>
          <a:xfrm>
            <a:off x="0" y="185315"/>
            <a:ext cx="953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Generated Instantaneous Fluctuations</a:t>
            </a:r>
          </a:p>
        </p:txBody>
      </p:sp>
    </p:spTree>
    <p:extLst>
      <p:ext uri="{BB962C8B-B14F-4D97-AF65-F5344CB8AC3E}">
        <p14:creationId xmlns:p14="http://schemas.microsoft.com/office/powerpoint/2010/main" val="431798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A891BF-E44C-4B39-98D8-478F4D6556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4067E-402E-4AE7-8C2F-258CC9848F3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27F71-0431-40A5-AE10-5A5AAC18D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1"/>
            <a:ext cx="915416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37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33CC00-9D98-4631-A95B-79F1825B9658}"/>
              </a:ext>
            </a:extLst>
          </p:cNvPr>
          <p:cNvSpPr txBox="1"/>
          <p:nvPr/>
        </p:nvSpPr>
        <p:spPr>
          <a:xfrm>
            <a:off x="0" y="134515"/>
            <a:ext cx="12192000" cy="85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Future Works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EAC90-CA64-4C22-86D0-12DAFEA7AC8A}"/>
              </a:ext>
            </a:extLst>
          </p:cNvPr>
          <p:cNvSpPr txBox="1"/>
          <p:nvPr/>
        </p:nvSpPr>
        <p:spPr>
          <a:xfrm>
            <a:off x="236667" y="1398493"/>
            <a:ext cx="1174017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dirty="0"/>
              <a:t>Studying the Lagrangian and Eulerian time scale and their ratio for different size of particles.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dirty="0"/>
              <a:t>Using the DNS data to propose a new turbulence stochastic model for RANS and LES simulations including: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b="1" dirty="0"/>
              <a:t>Space correlations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b="1" dirty="0"/>
              <a:t>Coherent near-wall structures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080B1-4269-4613-9A18-AA45DACE04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A54067E-402E-4AE7-8C2F-258CC9848F3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90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31" y="2154365"/>
            <a:ext cx="1754169" cy="23385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4E8C77-51F9-4775-8B74-4D46D8A51C43}"/>
              </a:ext>
            </a:extLst>
          </p:cNvPr>
          <p:cNvSpPr/>
          <p:nvPr/>
        </p:nvSpPr>
        <p:spPr>
          <a:xfrm>
            <a:off x="6458518" y="3384931"/>
            <a:ext cx="432842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Questions</a:t>
            </a:r>
          </a:p>
        </p:txBody>
      </p:sp>
      <p:pic>
        <p:nvPicPr>
          <p:cNvPr id="2" name="X-VelocityContoutY">
            <a:hlinkClick r:id="" action="ppaction://media"/>
            <a:extLst>
              <a:ext uri="{FF2B5EF4-FFF2-40B4-BE49-F238E27FC236}">
                <a16:creationId xmlns:a16="http://schemas.microsoft.com/office/drawing/2014/main" id="{4A1CBB53-DFB0-400F-8777-90D6A7313D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103" y="1812609"/>
            <a:ext cx="5207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6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15" name="Rectangle 59">
            <a:extLst>
              <a:ext uri="{FF2B5EF4-FFF2-40B4-BE49-F238E27FC236}">
                <a16:creationId xmlns:a16="http://schemas.microsoft.com/office/drawing/2014/main" id="{6A57830A-0C30-414D-857D-2F2597658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022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8770" name="Group 114">
            <a:extLst>
              <a:ext uri="{FF2B5EF4-FFF2-40B4-BE49-F238E27FC236}">
                <a16:creationId xmlns:a16="http://schemas.microsoft.com/office/drawing/2014/main" id="{12327494-F4EF-4164-AFA3-D4E7A2FF56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59637" y="2748060"/>
            <a:ext cx="5795962" cy="3679825"/>
            <a:chOff x="1620" y="7353"/>
            <a:chExt cx="8820" cy="5601"/>
          </a:xfrm>
        </p:grpSpPr>
        <p:sp>
          <p:nvSpPr>
            <p:cNvPr id="198817" name="AutoShape 161">
              <a:extLst>
                <a:ext uri="{FF2B5EF4-FFF2-40B4-BE49-F238E27FC236}">
                  <a16:creationId xmlns:a16="http://schemas.microsoft.com/office/drawing/2014/main" id="{1E997356-D46F-41D9-8865-E41F7C67104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20" y="7353"/>
              <a:ext cx="8820" cy="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816" name="Line 160">
              <a:extLst>
                <a:ext uri="{FF2B5EF4-FFF2-40B4-BE49-F238E27FC236}">
                  <a16:creationId xmlns:a16="http://schemas.microsoft.com/office/drawing/2014/main" id="{4AA0F2C0-E930-44E3-850F-A2FC6B35E8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73" y="7414"/>
              <a:ext cx="0" cy="86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15" name="Line 159">
              <a:extLst>
                <a:ext uri="{FF2B5EF4-FFF2-40B4-BE49-F238E27FC236}">
                  <a16:creationId xmlns:a16="http://schemas.microsoft.com/office/drawing/2014/main" id="{9C5D1A18-ACCD-46F8-AE69-0B6F422817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00" y="9029"/>
              <a:ext cx="0" cy="86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14" name="Line 158">
              <a:extLst>
                <a:ext uri="{FF2B5EF4-FFF2-40B4-BE49-F238E27FC236}">
                  <a16:creationId xmlns:a16="http://schemas.microsoft.com/office/drawing/2014/main" id="{743AFC08-71C0-45F0-B8D8-4060B1A5D7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91" y="9029"/>
              <a:ext cx="2582" cy="1614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13" name="Line 157">
              <a:extLst>
                <a:ext uri="{FF2B5EF4-FFF2-40B4-BE49-F238E27FC236}">
                  <a16:creationId xmlns:a16="http://schemas.microsoft.com/office/drawing/2014/main" id="{D5E57696-4AD9-4924-8D31-121BC7435F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19" y="9029"/>
              <a:ext cx="2581" cy="1614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12" name="Line 156">
              <a:extLst>
                <a:ext uri="{FF2B5EF4-FFF2-40B4-BE49-F238E27FC236}">
                  <a16:creationId xmlns:a16="http://schemas.microsoft.com/office/drawing/2014/main" id="{4B255449-4FCD-4F79-9851-2AAA8AC9DF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3" y="9029"/>
              <a:ext cx="3227" cy="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11" name="Line 155">
              <a:extLst>
                <a:ext uri="{FF2B5EF4-FFF2-40B4-BE49-F238E27FC236}">
                  <a16:creationId xmlns:a16="http://schemas.microsoft.com/office/drawing/2014/main" id="{1931F342-13D1-44D6-A3CA-083BC8FCAE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3" y="9029"/>
              <a:ext cx="0" cy="86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10" name="Line 154">
              <a:extLst>
                <a:ext uri="{FF2B5EF4-FFF2-40B4-BE49-F238E27FC236}">
                  <a16:creationId xmlns:a16="http://schemas.microsoft.com/office/drawing/2014/main" id="{CA762540-328D-4DAA-B54D-FA5C235084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73" y="8276"/>
              <a:ext cx="0" cy="6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09" name="Line 153">
              <a:extLst>
                <a:ext uri="{FF2B5EF4-FFF2-40B4-BE49-F238E27FC236}">
                  <a16:creationId xmlns:a16="http://schemas.microsoft.com/office/drawing/2014/main" id="{4586C8AF-3CE6-4959-80C5-66E064B074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00" y="8276"/>
              <a:ext cx="0" cy="6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08" name="Line 152">
              <a:extLst>
                <a:ext uri="{FF2B5EF4-FFF2-40B4-BE49-F238E27FC236}">
                  <a16:creationId xmlns:a16="http://schemas.microsoft.com/office/drawing/2014/main" id="{22D339C6-3029-40F0-AD77-FE2C1A3FAF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91" y="9889"/>
              <a:ext cx="0" cy="6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07" name="Line 151">
              <a:extLst>
                <a:ext uri="{FF2B5EF4-FFF2-40B4-BE49-F238E27FC236}">
                  <a16:creationId xmlns:a16="http://schemas.microsoft.com/office/drawing/2014/main" id="{7F1B32E8-351B-4C7A-ABA5-E59A5A95B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94" y="9782"/>
              <a:ext cx="829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06" name="Line 150">
              <a:extLst>
                <a:ext uri="{FF2B5EF4-FFF2-40B4-BE49-F238E27FC236}">
                  <a16:creationId xmlns:a16="http://schemas.microsoft.com/office/drawing/2014/main" id="{3EF20599-8600-4F2D-A75F-E011F76998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61" y="11504"/>
              <a:ext cx="738" cy="539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05" name="Line 149">
              <a:extLst>
                <a:ext uri="{FF2B5EF4-FFF2-40B4-BE49-F238E27FC236}">
                  <a16:creationId xmlns:a16="http://schemas.microsoft.com/office/drawing/2014/main" id="{F0AD875A-727F-4A7C-B622-9224E5ECBF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46" y="10643"/>
              <a:ext cx="55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aphicFrame>
          <p:nvGraphicFramePr>
            <p:cNvPr id="198804" name="Object 148">
              <a:extLst>
                <a:ext uri="{FF2B5EF4-FFF2-40B4-BE49-F238E27FC236}">
                  <a16:creationId xmlns:a16="http://schemas.microsoft.com/office/drawing/2014/main" id="{A4DB5189-701D-4FE6-9050-174677203A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51" y="10770"/>
            <a:ext cx="1375" cy="5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8" name="Equation" r:id="rId3" imgW="520560" imgH="368280" progId="Equation.3">
                    <p:embed/>
                  </p:oleObj>
                </mc:Choice>
                <mc:Fallback>
                  <p:oleObj name="Equation" r:id="rId3" imgW="520560" imgH="368280" progId="Equation.3">
                    <p:embed/>
                    <p:pic>
                      <p:nvPicPr>
                        <p:cNvPr id="198804" name="Object 148">
                          <a:extLst>
                            <a:ext uri="{FF2B5EF4-FFF2-40B4-BE49-F238E27FC236}">
                              <a16:creationId xmlns:a16="http://schemas.microsoft.com/office/drawing/2014/main" id="{A4DB5189-701D-4FE6-9050-174677203A3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1" y="10770"/>
                          <a:ext cx="1375" cy="5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8803" name="Line 147">
              <a:extLst>
                <a:ext uri="{FF2B5EF4-FFF2-40B4-BE49-F238E27FC236}">
                  <a16:creationId xmlns:a16="http://schemas.microsoft.com/office/drawing/2014/main" id="{F61DDA7D-3873-4F87-AE3E-D016DE9EEA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0" y="8599"/>
              <a:ext cx="1013" cy="5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02" name="Line 146">
              <a:extLst>
                <a:ext uri="{FF2B5EF4-FFF2-40B4-BE49-F238E27FC236}">
                  <a16:creationId xmlns:a16="http://schemas.microsoft.com/office/drawing/2014/main" id="{BC9ADE56-0D90-4403-A969-D0978D337B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91" y="9567"/>
              <a:ext cx="922" cy="5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01" name="Line 145">
              <a:extLst>
                <a:ext uri="{FF2B5EF4-FFF2-40B4-BE49-F238E27FC236}">
                  <a16:creationId xmlns:a16="http://schemas.microsoft.com/office/drawing/2014/main" id="{A9BDCEBB-442C-424F-9C59-9138DD3F9C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1" y="8599"/>
              <a:ext cx="119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800" name="Line 144">
              <a:extLst>
                <a:ext uri="{FF2B5EF4-FFF2-40B4-BE49-F238E27FC236}">
                  <a16:creationId xmlns:a16="http://schemas.microsoft.com/office/drawing/2014/main" id="{A5816089-6904-4ED5-BEAE-E8235D1FCF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73" y="8599"/>
              <a:ext cx="129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99" name="Line 143">
              <a:extLst>
                <a:ext uri="{FF2B5EF4-FFF2-40B4-BE49-F238E27FC236}">
                  <a16:creationId xmlns:a16="http://schemas.microsoft.com/office/drawing/2014/main" id="{766F247F-9492-4620-9E78-D391175072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17" y="11426"/>
              <a:ext cx="55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aphicFrame>
          <p:nvGraphicFramePr>
            <p:cNvPr id="198798" name="Object 142">
              <a:extLst>
                <a:ext uri="{FF2B5EF4-FFF2-40B4-BE49-F238E27FC236}">
                  <a16:creationId xmlns:a16="http://schemas.microsoft.com/office/drawing/2014/main" id="{D111165C-8B1B-4FA9-BA18-B3476B725A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540" y="9214"/>
            <a:ext cx="327" cy="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9" name="Equation" r:id="rId5" imgW="126835" imgH="139518" progId="Equation.3">
                    <p:embed/>
                  </p:oleObj>
                </mc:Choice>
                <mc:Fallback>
                  <p:oleObj name="Equation" r:id="rId5" imgW="126835" imgH="139518" progId="Equation.3">
                    <p:embed/>
                    <p:pic>
                      <p:nvPicPr>
                        <p:cNvPr id="198798" name="Object 142">
                          <a:extLst>
                            <a:ext uri="{FF2B5EF4-FFF2-40B4-BE49-F238E27FC236}">
                              <a16:creationId xmlns:a16="http://schemas.microsoft.com/office/drawing/2014/main" id="{D111165C-8B1B-4FA9-BA18-B3476B725A8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40" y="9214"/>
                          <a:ext cx="327" cy="3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8797" name="Object 141">
              <a:extLst>
                <a:ext uri="{FF2B5EF4-FFF2-40B4-BE49-F238E27FC236}">
                  <a16:creationId xmlns:a16="http://schemas.microsoft.com/office/drawing/2014/main" id="{ACF062B2-697A-4E40-BFC6-C24CAB49C4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40" y="11901"/>
            <a:ext cx="129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0" name="Equation" r:id="rId7" imgW="126725" imgH="126725" progId="Equation.3">
                    <p:embed/>
                  </p:oleObj>
                </mc:Choice>
                <mc:Fallback>
                  <p:oleObj name="Equation" r:id="rId7" imgW="126725" imgH="126725" progId="Equation.3">
                    <p:embed/>
                    <p:pic>
                      <p:nvPicPr>
                        <p:cNvPr id="198797" name="Object 141">
                          <a:extLst>
                            <a:ext uri="{FF2B5EF4-FFF2-40B4-BE49-F238E27FC236}">
                              <a16:creationId xmlns:a16="http://schemas.microsoft.com/office/drawing/2014/main" id="{ACF062B2-697A-4E40-BFC6-C24CAB49C43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40" y="11901"/>
                          <a:ext cx="129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8796" name="Text Box 140">
              <a:extLst>
                <a:ext uri="{FF2B5EF4-FFF2-40B4-BE49-F238E27FC236}">
                  <a16:creationId xmlns:a16="http://schemas.microsoft.com/office/drawing/2014/main" id="{09DB406B-BDEE-4FAB-A196-37879A1B85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6" y="8277"/>
              <a:ext cx="2083" cy="52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8522" tIns="29261" rIns="58522" bIns="29261"/>
            <a:lstStyle/>
            <a:p>
              <a:r>
                <a:rPr lang="en-US" altLang="en-US" b="1">
                  <a:solidFill>
                    <a:srgbClr val="9900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Upper Wall</a:t>
              </a:r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795" name="Line 139">
              <a:extLst>
                <a:ext uri="{FF2B5EF4-FFF2-40B4-BE49-F238E27FC236}">
                  <a16:creationId xmlns:a16="http://schemas.microsoft.com/office/drawing/2014/main" id="{0B0758C6-FFA5-4687-946E-D8F7829F3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1" y="8571"/>
              <a:ext cx="1158" cy="57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94" name="Text Box 138">
              <a:extLst>
                <a:ext uri="{FF2B5EF4-FFF2-40B4-BE49-F238E27FC236}">
                  <a16:creationId xmlns:a16="http://schemas.microsoft.com/office/drawing/2014/main" id="{6D01DE10-513D-4823-8DEC-B2A1CDE733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6" y="12428"/>
              <a:ext cx="2083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8522" tIns="29261" rIns="58522" bIns="29261"/>
            <a:lstStyle/>
            <a:p>
              <a:r>
                <a:rPr lang="en-US" altLang="en-US" b="1">
                  <a:solidFill>
                    <a:srgbClr val="000000"/>
                  </a:solidFill>
                  <a:latin typeface="Arial" panose="020B0604020202020204" pitchFamily="34" charset="0"/>
                </a:rPr>
                <a:t>Center Line</a:t>
              </a:r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793" name="Line 137">
              <a:extLst>
                <a:ext uri="{FF2B5EF4-FFF2-40B4-BE49-F238E27FC236}">
                  <a16:creationId xmlns:a16="http://schemas.microsoft.com/office/drawing/2014/main" id="{F48CA28A-0FB0-4D21-B1F5-FBBC92D84F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31" y="11426"/>
              <a:ext cx="720" cy="131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92" name="Text Box 136">
              <a:extLst>
                <a:ext uri="{FF2B5EF4-FFF2-40B4-BE49-F238E27FC236}">
                  <a16:creationId xmlns:a16="http://schemas.microsoft.com/office/drawing/2014/main" id="{6E95496A-82EC-4A5F-BD1E-DFD82DF82A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3" y="11225"/>
              <a:ext cx="2237" cy="58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8522" tIns="29261" rIns="58522" bIns="29261"/>
            <a:lstStyle/>
            <a:p>
              <a:r>
                <a:rPr lang="en-US" altLang="en-US" sz="20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Mean Flow</a:t>
              </a:r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791" name="Line 135">
              <a:extLst>
                <a:ext uri="{FF2B5EF4-FFF2-40B4-BE49-F238E27FC236}">
                  <a16:creationId xmlns:a16="http://schemas.microsoft.com/office/drawing/2014/main" id="{BC35FDE3-9D0A-415C-AA74-8DB9E3AAF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8" y="10558"/>
              <a:ext cx="2582" cy="1615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90" name="Line 134">
              <a:extLst>
                <a:ext uri="{FF2B5EF4-FFF2-40B4-BE49-F238E27FC236}">
                  <a16:creationId xmlns:a16="http://schemas.microsoft.com/office/drawing/2014/main" id="{9D417E26-2E30-4238-B9DE-6464929A9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16" y="10558"/>
              <a:ext cx="2581" cy="1615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89" name="Line 133">
              <a:extLst>
                <a:ext uri="{FF2B5EF4-FFF2-40B4-BE49-F238E27FC236}">
                  <a16:creationId xmlns:a16="http://schemas.microsoft.com/office/drawing/2014/main" id="{78E4FC24-80E3-418F-A5DD-20B8CF6EF6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0" y="9806"/>
              <a:ext cx="0" cy="86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88" name="Line 132">
              <a:extLst>
                <a:ext uri="{FF2B5EF4-FFF2-40B4-BE49-F238E27FC236}">
                  <a16:creationId xmlns:a16="http://schemas.microsoft.com/office/drawing/2014/main" id="{6E0510D2-2508-4066-8E64-A9640425B8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0" y="10558"/>
              <a:ext cx="3227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87" name="Line 131">
              <a:extLst>
                <a:ext uri="{FF2B5EF4-FFF2-40B4-BE49-F238E27FC236}">
                  <a16:creationId xmlns:a16="http://schemas.microsoft.com/office/drawing/2014/main" id="{4251547C-C1FD-4118-A346-170F86AF2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97" y="9717"/>
              <a:ext cx="0" cy="86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86" name="Text Box 130">
              <a:extLst>
                <a:ext uri="{FF2B5EF4-FFF2-40B4-BE49-F238E27FC236}">
                  <a16:creationId xmlns:a16="http://schemas.microsoft.com/office/drawing/2014/main" id="{F8771D4D-1FE2-47B2-B284-B40604D66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0" y="12119"/>
              <a:ext cx="2083" cy="52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8522" tIns="29261" rIns="58522" bIns="29261"/>
            <a:lstStyle/>
            <a:p>
              <a:r>
                <a:rPr lang="en-US" altLang="en-US" b="1">
                  <a:solidFill>
                    <a:srgbClr val="9900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Lower Wall</a:t>
              </a:r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785" name="Line 129">
              <a:extLst>
                <a:ext uri="{FF2B5EF4-FFF2-40B4-BE49-F238E27FC236}">
                  <a16:creationId xmlns:a16="http://schemas.microsoft.com/office/drawing/2014/main" id="{771616B6-F62E-4D55-83CE-D7BA4B5A8D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200" y="11657"/>
              <a:ext cx="1080" cy="69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84" name="AutoShape 128">
              <a:extLst>
                <a:ext uri="{FF2B5EF4-FFF2-40B4-BE49-F238E27FC236}">
                  <a16:creationId xmlns:a16="http://schemas.microsoft.com/office/drawing/2014/main" id="{C0B5ABCC-AEE7-475D-AA69-4E97D00E4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9034"/>
              <a:ext cx="5709" cy="1620"/>
            </a:xfrm>
            <a:prstGeom prst="parallelogram">
              <a:avLst>
                <a:gd name="adj" fmla="val 155859"/>
              </a:avLst>
            </a:prstGeom>
            <a:solidFill>
              <a:srgbClr val="800000">
                <a:alpha val="32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83" name="AutoShape 127">
              <a:extLst>
                <a:ext uri="{FF2B5EF4-FFF2-40B4-BE49-F238E27FC236}">
                  <a16:creationId xmlns:a16="http://schemas.microsoft.com/office/drawing/2014/main" id="{B510D134-293F-4D2F-A9EB-FB3C7EC48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10577"/>
              <a:ext cx="5709" cy="1620"/>
            </a:xfrm>
            <a:prstGeom prst="parallelogram">
              <a:avLst>
                <a:gd name="adj" fmla="val 155859"/>
              </a:avLst>
            </a:prstGeom>
            <a:solidFill>
              <a:srgbClr val="800000">
                <a:alpha val="11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82" name="AutoShape 126">
              <a:extLst>
                <a:ext uri="{FF2B5EF4-FFF2-40B4-BE49-F238E27FC236}">
                  <a16:creationId xmlns:a16="http://schemas.microsoft.com/office/drawing/2014/main" id="{DC84F58B-EF85-42C6-AE00-18440F4EC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9" y="10499"/>
              <a:ext cx="2082" cy="695"/>
            </a:xfrm>
            <a:prstGeom prst="rightArrow">
              <a:avLst>
                <a:gd name="adj1" fmla="val 50000"/>
                <a:gd name="adj2" fmla="val 74892"/>
              </a:avLst>
            </a:prstGeom>
            <a:solidFill>
              <a:srgbClr val="00FFFF">
                <a:alpha val="60001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81" name="AutoShape 125">
              <a:extLst>
                <a:ext uri="{FF2B5EF4-FFF2-40B4-BE49-F238E27FC236}">
                  <a16:creationId xmlns:a16="http://schemas.microsoft.com/office/drawing/2014/main" id="{F3B55EA0-C5B0-4A02-9839-98911FA20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9806"/>
              <a:ext cx="5709" cy="1296"/>
            </a:xfrm>
            <a:prstGeom prst="parallelogram">
              <a:avLst>
                <a:gd name="adj" fmla="val 194823"/>
              </a:avLst>
            </a:prstGeom>
            <a:noFill/>
            <a:ln w="12700">
              <a:solidFill>
                <a:srgbClr val="800000"/>
              </a:solidFill>
              <a:prstDash val="lgDash"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00000">
                      <a:alpha val="32001"/>
                    </a:srgbClr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80" name="Line 124">
              <a:extLst>
                <a:ext uri="{FF2B5EF4-FFF2-40B4-BE49-F238E27FC236}">
                  <a16:creationId xmlns:a16="http://schemas.microsoft.com/office/drawing/2014/main" id="{58B28AB6-5FD5-4276-AF13-F4D3733986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7" y="10649"/>
              <a:ext cx="0" cy="86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79" name="Line 123">
              <a:extLst>
                <a:ext uri="{FF2B5EF4-FFF2-40B4-BE49-F238E27FC236}">
                  <a16:creationId xmlns:a16="http://schemas.microsoft.com/office/drawing/2014/main" id="{F6D66218-786F-4F8B-94AC-C751BAD7AE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4" y="11337"/>
              <a:ext cx="0" cy="86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78" name="Line 122">
              <a:extLst>
                <a:ext uri="{FF2B5EF4-FFF2-40B4-BE49-F238E27FC236}">
                  <a16:creationId xmlns:a16="http://schemas.microsoft.com/office/drawing/2014/main" id="{5A255FFF-39F9-437E-95FB-EA9E4532D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5" y="10649"/>
              <a:ext cx="0" cy="86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77" name="Line 121">
              <a:extLst>
                <a:ext uri="{FF2B5EF4-FFF2-40B4-BE49-F238E27FC236}">
                  <a16:creationId xmlns:a16="http://schemas.microsoft.com/office/drawing/2014/main" id="{CAE04B70-6664-4459-91EF-1681DF8883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1" y="11337"/>
              <a:ext cx="0" cy="86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76" name="Line 120">
              <a:extLst>
                <a:ext uri="{FF2B5EF4-FFF2-40B4-BE49-F238E27FC236}">
                  <a16:creationId xmlns:a16="http://schemas.microsoft.com/office/drawing/2014/main" id="{A8B1674A-5221-4DEE-BE37-469F5E8E7A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1" y="10654"/>
              <a:ext cx="3227" cy="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8775" name="Line 119">
              <a:extLst>
                <a:ext uri="{FF2B5EF4-FFF2-40B4-BE49-F238E27FC236}">
                  <a16:creationId xmlns:a16="http://schemas.microsoft.com/office/drawing/2014/main" id="{BCC3D9F8-3726-4059-BE90-5FB98784E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1" y="12197"/>
              <a:ext cx="3227" cy="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aphicFrame>
          <p:nvGraphicFramePr>
            <p:cNvPr id="198774" name="Object 118">
              <a:extLst>
                <a:ext uri="{FF2B5EF4-FFF2-40B4-BE49-F238E27FC236}">
                  <a16:creationId xmlns:a16="http://schemas.microsoft.com/office/drawing/2014/main" id="{2BC37B99-C5C8-4DC4-A659-003BD7E60AA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40" y="7414"/>
            <a:ext cx="327" cy="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1" name="Equation" r:id="rId9" imgW="139579" imgH="164957" progId="Equation.3">
                    <p:embed/>
                  </p:oleObj>
                </mc:Choice>
                <mc:Fallback>
                  <p:oleObj name="Equation" r:id="rId9" imgW="139579" imgH="164957" progId="Equation.3">
                    <p:embed/>
                    <p:pic>
                      <p:nvPicPr>
                        <p:cNvPr id="198774" name="Object 118">
                          <a:extLst>
                            <a:ext uri="{FF2B5EF4-FFF2-40B4-BE49-F238E27FC236}">
                              <a16:creationId xmlns:a16="http://schemas.microsoft.com/office/drawing/2014/main" id="{2BC37B99-C5C8-4DC4-A659-003BD7E60AA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7414"/>
                          <a:ext cx="327" cy="3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8773" name="Object 117">
              <a:extLst>
                <a:ext uri="{FF2B5EF4-FFF2-40B4-BE49-F238E27FC236}">
                  <a16:creationId xmlns:a16="http://schemas.microsoft.com/office/drawing/2014/main" id="{4D855299-B8E6-4A9E-B9B5-B44BB9DDDF6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0" y="11914"/>
            <a:ext cx="327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2" name="Equation" r:id="rId11" imgW="126725" imgH="126725" progId="Equation.3">
                    <p:embed/>
                  </p:oleObj>
                </mc:Choice>
                <mc:Fallback>
                  <p:oleObj name="Equation" r:id="rId11" imgW="126725" imgH="126725" progId="Equation.3">
                    <p:embed/>
                    <p:pic>
                      <p:nvPicPr>
                        <p:cNvPr id="198773" name="Object 117">
                          <a:extLst>
                            <a:ext uri="{FF2B5EF4-FFF2-40B4-BE49-F238E27FC236}">
                              <a16:creationId xmlns:a16="http://schemas.microsoft.com/office/drawing/2014/main" id="{4D855299-B8E6-4A9E-B9B5-B44BB9DDDF6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0" y="11914"/>
                          <a:ext cx="327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8772" name="Object 116">
              <a:extLst>
                <a:ext uri="{FF2B5EF4-FFF2-40B4-BE49-F238E27FC236}">
                  <a16:creationId xmlns:a16="http://schemas.microsoft.com/office/drawing/2014/main" id="{72D9E755-E2F9-484F-907C-7A87E0C9F8A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20" y="9034"/>
            <a:ext cx="1164" cy="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3" name="Equation" r:id="rId13" imgW="545760" imgH="215640" progId="Equation.3">
                    <p:embed/>
                  </p:oleObj>
                </mc:Choice>
                <mc:Fallback>
                  <p:oleObj name="Equation" r:id="rId13" imgW="545760" imgH="215640" progId="Equation.3">
                    <p:embed/>
                    <p:pic>
                      <p:nvPicPr>
                        <p:cNvPr id="198772" name="Object 116">
                          <a:extLst>
                            <a:ext uri="{FF2B5EF4-FFF2-40B4-BE49-F238E27FC236}">
                              <a16:creationId xmlns:a16="http://schemas.microsoft.com/office/drawing/2014/main" id="{72D9E755-E2F9-484F-907C-7A87E0C9F8A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0" y="9034"/>
                          <a:ext cx="1164" cy="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8771" name="Object 115">
              <a:extLst>
                <a:ext uri="{FF2B5EF4-FFF2-40B4-BE49-F238E27FC236}">
                  <a16:creationId xmlns:a16="http://schemas.microsoft.com/office/drawing/2014/main" id="{8497F0A4-9186-4D7C-B079-17D137D4740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756" y="8046"/>
            <a:ext cx="1164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4" name="Equation" r:id="rId15" imgW="545760" imgH="215640" progId="Equation.3">
                    <p:embed/>
                  </p:oleObj>
                </mc:Choice>
                <mc:Fallback>
                  <p:oleObj name="Equation" r:id="rId15" imgW="545760" imgH="215640" progId="Equation.3">
                    <p:embed/>
                    <p:pic>
                      <p:nvPicPr>
                        <p:cNvPr id="198771" name="Object 115">
                          <a:extLst>
                            <a:ext uri="{FF2B5EF4-FFF2-40B4-BE49-F238E27FC236}">
                              <a16:creationId xmlns:a16="http://schemas.microsoft.com/office/drawing/2014/main" id="{8497F0A4-9186-4D7C-B079-17D137D4740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56" y="8046"/>
                          <a:ext cx="1164" cy="4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8827" name="Object 171">
            <a:extLst>
              <a:ext uri="{FF2B5EF4-FFF2-40B4-BE49-F238E27FC236}">
                <a16:creationId xmlns:a16="http://schemas.microsoft.com/office/drawing/2014/main" id="{F86DA1C7-1697-4161-9089-77A1A93BFD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524958"/>
              </p:ext>
            </p:extLst>
          </p:nvPr>
        </p:nvGraphicFramePr>
        <p:xfrm>
          <a:off x="8573162" y="4799345"/>
          <a:ext cx="3103562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Equation" r:id="rId17" imgW="2044440" imgH="419040" progId="Equation.3">
                  <p:embed/>
                </p:oleObj>
              </mc:Choice>
              <mc:Fallback>
                <p:oleObj name="Equation" r:id="rId17" imgW="2044440" imgH="419040" progId="Equation.3">
                  <p:embed/>
                  <p:pic>
                    <p:nvPicPr>
                      <p:cNvPr id="198827" name="Object 171">
                        <a:extLst>
                          <a:ext uri="{FF2B5EF4-FFF2-40B4-BE49-F238E27FC236}">
                            <a16:creationId xmlns:a16="http://schemas.microsoft.com/office/drawing/2014/main" id="{F86DA1C7-1697-4161-9089-77A1A93BFD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3162" y="4799345"/>
                        <a:ext cx="3103562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828" name="Rectangle 172">
            <a:extLst>
              <a:ext uri="{FF2B5EF4-FFF2-40B4-BE49-F238E27FC236}">
                <a16:creationId xmlns:a16="http://schemas.microsoft.com/office/drawing/2014/main" id="{CD55BC4A-1983-45CC-BDBE-E69438105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698" y="4496877"/>
            <a:ext cx="2082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dirty="0"/>
              <a:t>Chebyshev series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F11E58-2A0A-4D4F-AEAD-2A383D0555BE}"/>
              </a:ext>
            </a:extLst>
          </p:cNvPr>
          <p:cNvSpPr txBox="1"/>
          <p:nvPr/>
        </p:nvSpPr>
        <p:spPr>
          <a:xfrm>
            <a:off x="376518" y="227238"/>
            <a:ext cx="9120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bg1"/>
                </a:solidFill>
              </a:rPr>
              <a:t>Geometry and Boundary Conditions</a:t>
            </a:r>
          </a:p>
        </p:txBody>
      </p:sp>
      <p:sp>
        <p:nvSpPr>
          <p:cNvPr id="59" name="Slide Number Placeholder 3">
            <a:extLst>
              <a:ext uri="{FF2B5EF4-FFF2-40B4-BE49-F238E27FC236}">
                <a16:creationId xmlns:a16="http://schemas.microsoft.com/office/drawing/2014/main" id="{1461E9A7-BA1C-401D-BF54-E4D85FC496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10403" y="6427885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4B86D4D-0B1E-4AA2-A02F-CBFC6D0155F4}"/>
              </a:ext>
            </a:extLst>
          </p:cNvPr>
          <p:cNvSpPr txBox="1"/>
          <p:nvPr/>
        </p:nvSpPr>
        <p:spPr>
          <a:xfrm>
            <a:off x="1646468" y="185564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6EFCF3-6575-4EC9-B4F9-9495926A2FA5}"/>
                  </a:ext>
                </a:extLst>
              </p:cNvPr>
              <p:cNvSpPr txBox="1"/>
              <p:nvPr/>
            </p:nvSpPr>
            <p:spPr>
              <a:xfrm>
                <a:off x="8573162" y="4004232"/>
                <a:ext cx="26903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=64,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=65,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6EFCF3-6575-4EC9-B4F9-9495926A2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3162" y="4004232"/>
                <a:ext cx="2690352" cy="276999"/>
              </a:xfrm>
              <a:prstGeom prst="rect">
                <a:avLst/>
              </a:prstGeom>
              <a:blipFill>
                <a:blip r:embed="rId19"/>
                <a:stretch>
                  <a:fillRect l="-679" r="-1357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B6F97D-21C4-48AA-B25D-3725EBB0A0E0}"/>
                  </a:ext>
                </a:extLst>
              </p:cNvPr>
              <p:cNvSpPr txBox="1"/>
              <p:nvPr/>
            </p:nvSpPr>
            <p:spPr>
              <a:xfrm>
                <a:off x="190005" y="1466334"/>
                <a:ext cx="8335226" cy="1117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Boundary Conditions: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ac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=0,  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=±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acc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acc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B6F97D-21C4-48AA-B25D-3725EBB0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05" y="1466334"/>
                <a:ext cx="8335226" cy="1117998"/>
              </a:xfrm>
              <a:prstGeom prst="rect">
                <a:avLst/>
              </a:prstGeom>
              <a:blipFill>
                <a:blip r:embed="rId20"/>
                <a:stretch>
                  <a:fillRect l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BDBFB1CE-7D6E-408C-B031-EAFFC992AD6C}"/>
              </a:ext>
            </a:extLst>
          </p:cNvPr>
          <p:cNvSpPr txBox="1"/>
          <p:nvPr/>
        </p:nvSpPr>
        <p:spPr>
          <a:xfrm>
            <a:off x="1708732" y="14357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AF696-9D43-4416-BB4D-C26F80F2F684}"/>
              </a:ext>
            </a:extLst>
          </p:cNvPr>
          <p:cNvSpPr txBox="1"/>
          <p:nvPr/>
        </p:nvSpPr>
        <p:spPr>
          <a:xfrm>
            <a:off x="9059736" y="3548279"/>
            <a:ext cx="129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Gridding</a:t>
            </a:r>
          </a:p>
        </p:txBody>
      </p:sp>
    </p:spTree>
    <p:extLst>
      <p:ext uri="{BB962C8B-B14F-4D97-AF65-F5344CB8AC3E}">
        <p14:creationId xmlns:p14="http://schemas.microsoft.com/office/powerpoint/2010/main" val="469852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5" name="Group 3"/>
          <p:cNvGrpSpPr>
            <a:grpSpLocks/>
          </p:cNvGrpSpPr>
          <p:nvPr/>
        </p:nvGrpSpPr>
        <p:grpSpPr bwMode="auto">
          <a:xfrm>
            <a:off x="2133600" y="1447800"/>
            <a:ext cx="7848600" cy="4876800"/>
            <a:chOff x="48" y="912"/>
            <a:chExt cx="4944" cy="3072"/>
          </a:xfrm>
        </p:grpSpPr>
        <p:sp>
          <p:nvSpPr>
            <p:cNvPr id="90116" name="Line 4"/>
            <p:cNvSpPr>
              <a:spLocks noChangeShapeType="1"/>
            </p:cNvSpPr>
            <p:nvPr/>
          </p:nvSpPr>
          <p:spPr bwMode="auto">
            <a:xfrm>
              <a:off x="2688" y="2688"/>
              <a:ext cx="48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17" name="Line 5"/>
            <p:cNvSpPr>
              <a:spLocks noChangeShapeType="1"/>
            </p:cNvSpPr>
            <p:nvPr/>
          </p:nvSpPr>
          <p:spPr bwMode="auto">
            <a:xfrm>
              <a:off x="4032" y="1824"/>
              <a:ext cx="48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0118" name="Group 6"/>
            <p:cNvGrpSpPr>
              <a:grpSpLocks/>
            </p:cNvGrpSpPr>
            <p:nvPr/>
          </p:nvGrpSpPr>
          <p:grpSpPr bwMode="auto">
            <a:xfrm>
              <a:off x="1488" y="1536"/>
              <a:ext cx="1968" cy="1152"/>
              <a:chOff x="1488" y="1536"/>
              <a:chExt cx="1968" cy="1152"/>
            </a:xfrm>
          </p:grpSpPr>
          <p:grpSp>
            <p:nvGrpSpPr>
              <p:cNvPr id="90158" name="Group 7"/>
              <p:cNvGrpSpPr>
                <a:grpSpLocks/>
              </p:cNvGrpSpPr>
              <p:nvPr/>
            </p:nvGrpSpPr>
            <p:grpSpPr bwMode="auto">
              <a:xfrm>
                <a:off x="1488" y="1536"/>
                <a:ext cx="1968" cy="1152"/>
                <a:chOff x="1488" y="1536"/>
                <a:chExt cx="1968" cy="1152"/>
              </a:xfrm>
            </p:grpSpPr>
            <p:sp>
              <p:nvSpPr>
                <p:cNvPr id="90161" name="Oval 8"/>
                <p:cNvSpPr>
                  <a:spLocks noChangeArrowheads="1"/>
                </p:cNvSpPr>
                <p:nvPr/>
              </p:nvSpPr>
              <p:spPr bwMode="auto">
                <a:xfrm>
                  <a:off x="2832" y="2112"/>
                  <a:ext cx="624" cy="576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90162" name="Line 9"/>
                <p:cNvSpPr>
                  <a:spLocks noChangeShapeType="1"/>
                </p:cNvSpPr>
                <p:nvPr/>
              </p:nvSpPr>
              <p:spPr bwMode="auto">
                <a:xfrm flipH="1" flipV="1">
                  <a:off x="1968" y="1584"/>
                  <a:ext cx="1344" cy="576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63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1632" y="2064"/>
                  <a:ext cx="1344" cy="576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64" name="Oval 11"/>
                <p:cNvSpPr>
                  <a:spLocks noChangeArrowheads="1"/>
                </p:cNvSpPr>
                <p:nvPr/>
              </p:nvSpPr>
              <p:spPr bwMode="auto">
                <a:xfrm>
                  <a:off x="1488" y="1536"/>
                  <a:ext cx="624" cy="576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90165" name="Rectangle 12"/>
                <p:cNvSpPr>
                  <a:spLocks noChangeArrowheads="1"/>
                </p:cNvSpPr>
                <p:nvPr/>
              </p:nvSpPr>
              <p:spPr bwMode="auto">
                <a:xfrm rot="1406575">
                  <a:off x="1766" y="1630"/>
                  <a:ext cx="382" cy="5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90159" name="Line 13"/>
              <p:cNvSpPr>
                <a:spLocks noChangeShapeType="1"/>
              </p:cNvSpPr>
              <p:nvPr/>
            </p:nvSpPr>
            <p:spPr bwMode="auto">
              <a:xfrm>
                <a:off x="2880" y="2544"/>
                <a:ext cx="48" cy="9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0" name="Line 14"/>
              <p:cNvSpPr>
                <a:spLocks noChangeShapeType="1"/>
              </p:cNvSpPr>
              <p:nvPr/>
            </p:nvSpPr>
            <p:spPr bwMode="auto">
              <a:xfrm flipH="1" flipV="1">
                <a:off x="3408" y="2256"/>
                <a:ext cx="48" cy="9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0119" name="Line 15"/>
            <p:cNvSpPr>
              <a:spLocks noChangeShapeType="1"/>
            </p:cNvSpPr>
            <p:nvPr/>
          </p:nvSpPr>
          <p:spPr bwMode="auto">
            <a:xfrm flipH="1" flipV="1">
              <a:off x="3504" y="2064"/>
              <a:ext cx="48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0" name="Line 16"/>
            <p:cNvSpPr>
              <a:spLocks noChangeShapeType="1"/>
            </p:cNvSpPr>
            <p:nvPr/>
          </p:nvSpPr>
          <p:spPr bwMode="auto">
            <a:xfrm flipH="1" flipV="1">
              <a:off x="2160" y="2928"/>
              <a:ext cx="48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0121" name="Group 17"/>
            <p:cNvGrpSpPr>
              <a:grpSpLocks/>
            </p:cNvGrpSpPr>
            <p:nvPr/>
          </p:nvGrpSpPr>
          <p:grpSpPr bwMode="auto">
            <a:xfrm>
              <a:off x="48" y="912"/>
              <a:ext cx="4944" cy="3072"/>
              <a:chOff x="48" y="912"/>
              <a:chExt cx="4944" cy="3072"/>
            </a:xfrm>
          </p:grpSpPr>
          <p:grpSp>
            <p:nvGrpSpPr>
              <p:cNvPr id="90133" name="Group 18"/>
              <p:cNvGrpSpPr>
                <a:grpSpLocks/>
              </p:cNvGrpSpPr>
              <p:nvPr/>
            </p:nvGrpSpPr>
            <p:grpSpPr bwMode="auto">
              <a:xfrm>
                <a:off x="2112" y="1104"/>
                <a:ext cx="1968" cy="1152"/>
                <a:chOff x="1488" y="1536"/>
                <a:chExt cx="1968" cy="1152"/>
              </a:xfrm>
            </p:grpSpPr>
            <p:sp>
              <p:nvSpPr>
                <p:cNvPr id="90153" name="Oval 19"/>
                <p:cNvSpPr>
                  <a:spLocks noChangeArrowheads="1"/>
                </p:cNvSpPr>
                <p:nvPr/>
              </p:nvSpPr>
              <p:spPr bwMode="auto">
                <a:xfrm>
                  <a:off x="2832" y="2112"/>
                  <a:ext cx="624" cy="576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90154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1968" y="1584"/>
                  <a:ext cx="1344" cy="576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5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1632" y="2064"/>
                  <a:ext cx="1344" cy="576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56" name="Oval 22"/>
                <p:cNvSpPr>
                  <a:spLocks noChangeArrowheads="1"/>
                </p:cNvSpPr>
                <p:nvPr/>
              </p:nvSpPr>
              <p:spPr bwMode="auto">
                <a:xfrm>
                  <a:off x="1488" y="1536"/>
                  <a:ext cx="624" cy="576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90157" name="Rectangle 23"/>
                <p:cNvSpPr>
                  <a:spLocks noChangeArrowheads="1"/>
                </p:cNvSpPr>
                <p:nvPr/>
              </p:nvSpPr>
              <p:spPr bwMode="auto">
                <a:xfrm rot="1406575">
                  <a:off x="1766" y="1630"/>
                  <a:ext cx="382" cy="5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90134" name="Group 24"/>
              <p:cNvGrpSpPr>
                <a:grpSpLocks/>
              </p:cNvGrpSpPr>
              <p:nvPr/>
            </p:nvGrpSpPr>
            <p:grpSpPr bwMode="auto">
              <a:xfrm>
                <a:off x="768" y="1968"/>
                <a:ext cx="1968" cy="1152"/>
                <a:chOff x="1488" y="1536"/>
                <a:chExt cx="1968" cy="1152"/>
              </a:xfrm>
            </p:grpSpPr>
            <p:sp>
              <p:nvSpPr>
                <p:cNvPr id="90148" name="Oval 25"/>
                <p:cNvSpPr>
                  <a:spLocks noChangeArrowheads="1"/>
                </p:cNvSpPr>
                <p:nvPr/>
              </p:nvSpPr>
              <p:spPr bwMode="auto">
                <a:xfrm>
                  <a:off x="2832" y="2112"/>
                  <a:ext cx="624" cy="576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90149" name="Line 26"/>
                <p:cNvSpPr>
                  <a:spLocks noChangeShapeType="1"/>
                </p:cNvSpPr>
                <p:nvPr/>
              </p:nvSpPr>
              <p:spPr bwMode="auto">
                <a:xfrm flipH="1" flipV="1">
                  <a:off x="1968" y="1584"/>
                  <a:ext cx="1344" cy="576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50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1632" y="2064"/>
                  <a:ext cx="1344" cy="576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51" name="Oval 28"/>
                <p:cNvSpPr>
                  <a:spLocks noChangeArrowheads="1"/>
                </p:cNvSpPr>
                <p:nvPr/>
              </p:nvSpPr>
              <p:spPr bwMode="auto">
                <a:xfrm>
                  <a:off x="1488" y="1536"/>
                  <a:ext cx="624" cy="576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90152" name="Rectangle 29"/>
                <p:cNvSpPr>
                  <a:spLocks noChangeArrowheads="1"/>
                </p:cNvSpPr>
                <p:nvPr/>
              </p:nvSpPr>
              <p:spPr bwMode="auto">
                <a:xfrm rot="1406575">
                  <a:off x="1766" y="1630"/>
                  <a:ext cx="382" cy="5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90135" name="Line 30"/>
              <p:cNvSpPr>
                <a:spLocks noChangeShapeType="1"/>
              </p:cNvSpPr>
              <p:nvPr/>
            </p:nvSpPr>
            <p:spPr bwMode="auto">
              <a:xfrm flipV="1">
                <a:off x="1392" y="1632"/>
                <a:ext cx="3600" cy="235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0136" name="Group 31"/>
              <p:cNvGrpSpPr>
                <a:grpSpLocks/>
              </p:cNvGrpSpPr>
              <p:nvPr/>
            </p:nvGrpSpPr>
            <p:grpSpPr bwMode="auto">
              <a:xfrm>
                <a:off x="96" y="2400"/>
                <a:ext cx="1968" cy="1152"/>
                <a:chOff x="1488" y="1536"/>
                <a:chExt cx="1968" cy="1152"/>
              </a:xfrm>
            </p:grpSpPr>
            <p:grpSp>
              <p:nvGrpSpPr>
                <p:cNvPr id="90140" name="Group 32"/>
                <p:cNvGrpSpPr>
                  <a:grpSpLocks/>
                </p:cNvGrpSpPr>
                <p:nvPr/>
              </p:nvGrpSpPr>
              <p:grpSpPr bwMode="auto">
                <a:xfrm>
                  <a:off x="1488" y="1536"/>
                  <a:ext cx="1968" cy="1152"/>
                  <a:chOff x="1488" y="1536"/>
                  <a:chExt cx="1968" cy="1152"/>
                </a:xfrm>
              </p:grpSpPr>
              <p:sp>
                <p:nvSpPr>
                  <p:cNvPr id="90143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112"/>
                    <a:ext cx="624" cy="57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90144" name="Line 3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968" y="1584"/>
                    <a:ext cx="1344" cy="576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145" name="Line 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32" y="2064"/>
                    <a:ext cx="1344" cy="576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146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1536"/>
                    <a:ext cx="624" cy="57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90147" name="Rectangle 37"/>
                  <p:cNvSpPr>
                    <a:spLocks noChangeArrowheads="1"/>
                  </p:cNvSpPr>
                  <p:nvPr/>
                </p:nvSpPr>
                <p:spPr bwMode="auto">
                  <a:xfrm rot="1406575">
                    <a:off x="1766" y="1630"/>
                    <a:ext cx="382" cy="52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sp>
              <p:nvSpPr>
                <p:cNvPr id="90141" name="Line 38"/>
                <p:cNvSpPr>
                  <a:spLocks noChangeShapeType="1"/>
                </p:cNvSpPr>
                <p:nvPr/>
              </p:nvSpPr>
              <p:spPr bwMode="auto">
                <a:xfrm>
                  <a:off x="2880" y="2544"/>
                  <a:ext cx="48" cy="96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42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3408" y="2256"/>
                  <a:ext cx="48" cy="96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137" name="AutoShape 40"/>
              <p:cNvSpPr>
                <a:spLocks noChangeArrowheads="1"/>
              </p:cNvSpPr>
              <p:nvPr/>
            </p:nvSpPr>
            <p:spPr bwMode="auto">
              <a:xfrm rot="1184704">
                <a:off x="463" y="1062"/>
                <a:ext cx="816" cy="53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62 w 21600"/>
                  <a:gd name="T13" fmla="*/ 5410 h 21600"/>
                  <a:gd name="T14" fmla="*/ 18900 w 21600"/>
                  <a:gd name="T15" fmla="*/ 1619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0" scaled="1"/>
              </a:gra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38" name="Line 41"/>
              <p:cNvSpPr>
                <a:spLocks noChangeShapeType="1"/>
              </p:cNvSpPr>
              <p:nvPr/>
            </p:nvSpPr>
            <p:spPr bwMode="auto">
              <a:xfrm flipH="1" flipV="1">
                <a:off x="3312" y="912"/>
                <a:ext cx="1680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9" name="Line 42"/>
              <p:cNvSpPr>
                <a:spLocks noChangeShapeType="1"/>
              </p:cNvSpPr>
              <p:nvPr/>
            </p:nvSpPr>
            <p:spPr bwMode="auto">
              <a:xfrm flipH="1" flipV="1">
                <a:off x="48" y="3408"/>
                <a:ext cx="1344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0122" name="Line 43"/>
            <p:cNvSpPr>
              <a:spLocks noChangeShapeType="1"/>
            </p:cNvSpPr>
            <p:nvPr/>
          </p:nvSpPr>
          <p:spPr bwMode="auto">
            <a:xfrm rot="-2132260">
              <a:off x="2736" y="2976"/>
              <a:ext cx="144" cy="0"/>
            </a:xfrm>
            <a:prstGeom prst="line">
              <a:avLst/>
            </a:prstGeom>
            <a:noFill/>
            <a:ln w="28575" cap="sq">
              <a:solidFill>
                <a:srgbClr val="CC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3" name="Line 44"/>
            <p:cNvSpPr>
              <a:spLocks noChangeShapeType="1"/>
            </p:cNvSpPr>
            <p:nvPr/>
          </p:nvSpPr>
          <p:spPr bwMode="auto">
            <a:xfrm rot="19467740" flipH="1">
              <a:off x="2448" y="3168"/>
              <a:ext cx="144" cy="0"/>
            </a:xfrm>
            <a:prstGeom prst="line">
              <a:avLst/>
            </a:prstGeom>
            <a:noFill/>
            <a:ln w="28575" cap="sq">
              <a:solidFill>
                <a:srgbClr val="CC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4" name="Line 45"/>
            <p:cNvSpPr>
              <a:spLocks noChangeShapeType="1"/>
            </p:cNvSpPr>
            <p:nvPr/>
          </p:nvSpPr>
          <p:spPr bwMode="auto">
            <a:xfrm rot="-2132260">
              <a:off x="2064" y="3408"/>
              <a:ext cx="144" cy="0"/>
            </a:xfrm>
            <a:prstGeom prst="line">
              <a:avLst/>
            </a:prstGeom>
            <a:noFill/>
            <a:ln w="28575" cap="sq">
              <a:solidFill>
                <a:srgbClr val="CC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5" name="Line 46"/>
            <p:cNvSpPr>
              <a:spLocks noChangeShapeType="1"/>
            </p:cNvSpPr>
            <p:nvPr/>
          </p:nvSpPr>
          <p:spPr bwMode="auto">
            <a:xfrm rot="19467740" flipH="1">
              <a:off x="1809" y="3600"/>
              <a:ext cx="144" cy="0"/>
            </a:xfrm>
            <a:prstGeom prst="line">
              <a:avLst/>
            </a:prstGeom>
            <a:noFill/>
            <a:ln w="28575" cap="sq">
              <a:solidFill>
                <a:srgbClr val="CC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6" name="Line 47"/>
            <p:cNvSpPr>
              <a:spLocks noChangeShapeType="1"/>
            </p:cNvSpPr>
            <p:nvPr/>
          </p:nvSpPr>
          <p:spPr bwMode="auto">
            <a:xfrm rot="-2132260">
              <a:off x="3408" y="2540"/>
              <a:ext cx="144" cy="0"/>
            </a:xfrm>
            <a:prstGeom prst="line">
              <a:avLst/>
            </a:prstGeom>
            <a:noFill/>
            <a:ln w="28575" cap="sq">
              <a:solidFill>
                <a:srgbClr val="CC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7" name="Line 48"/>
            <p:cNvSpPr>
              <a:spLocks noChangeShapeType="1"/>
            </p:cNvSpPr>
            <p:nvPr/>
          </p:nvSpPr>
          <p:spPr bwMode="auto">
            <a:xfrm rot="19467740" flipH="1">
              <a:off x="3135" y="2736"/>
              <a:ext cx="144" cy="0"/>
            </a:xfrm>
            <a:prstGeom prst="line">
              <a:avLst/>
            </a:prstGeom>
            <a:noFill/>
            <a:ln w="28575" cap="sq">
              <a:solidFill>
                <a:srgbClr val="CC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8" name="Line 49"/>
            <p:cNvSpPr>
              <a:spLocks noChangeShapeType="1"/>
            </p:cNvSpPr>
            <p:nvPr/>
          </p:nvSpPr>
          <p:spPr bwMode="auto">
            <a:xfrm rot="19467740" flipH="1">
              <a:off x="3721" y="2317"/>
              <a:ext cx="144" cy="0"/>
            </a:xfrm>
            <a:prstGeom prst="line">
              <a:avLst/>
            </a:prstGeom>
            <a:noFill/>
            <a:ln w="28575" cap="sq">
              <a:solidFill>
                <a:srgbClr val="CC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9" name="Line 50"/>
            <p:cNvSpPr>
              <a:spLocks noChangeShapeType="1"/>
            </p:cNvSpPr>
            <p:nvPr/>
          </p:nvSpPr>
          <p:spPr bwMode="auto">
            <a:xfrm rot="19467740" flipH="1">
              <a:off x="2832" y="2544"/>
              <a:ext cx="0" cy="24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30" name="Line 51"/>
            <p:cNvSpPr>
              <a:spLocks noChangeShapeType="1"/>
            </p:cNvSpPr>
            <p:nvPr/>
          </p:nvSpPr>
          <p:spPr bwMode="auto">
            <a:xfrm rot="-2132260" flipH="1" flipV="1">
              <a:off x="3464" y="2066"/>
              <a:ext cx="0" cy="24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31" name="Line 52"/>
            <p:cNvSpPr>
              <a:spLocks noChangeShapeType="1"/>
            </p:cNvSpPr>
            <p:nvPr/>
          </p:nvSpPr>
          <p:spPr bwMode="auto">
            <a:xfrm rot="19467740" flipH="1">
              <a:off x="1536" y="3408"/>
              <a:ext cx="0" cy="237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32" name="Line 53"/>
            <p:cNvSpPr>
              <a:spLocks noChangeShapeType="1"/>
            </p:cNvSpPr>
            <p:nvPr/>
          </p:nvSpPr>
          <p:spPr bwMode="auto">
            <a:xfrm rot="-2132260" flipH="1" flipV="1">
              <a:off x="2112" y="2976"/>
              <a:ext cx="0" cy="24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F46B110-E8EB-4CF3-A7FA-37F28FC9EAC1}"/>
              </a:ext>
            </a:extLst>
          </p:cNvPr>
          <p:cNvSpPr txBox="1"/>
          <p:nvPr/>
        </p:nvSpPr>
        <p:spPr>
          <a:xfrm>
            <a:off x="0" y="214629"/>
            <a:ext cx="9682480" cy="71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Coherent Wall Vortices</a:t>
            </a:r>
          </a:p>
        </p:txBody>
      </p:sp>
      <p:sp>
        <p:nvSpPr>
          <p:cNvPr id="55" name="Slide Number Placeholder 3">
            <a:extLst>
              <a:ext uri="{FF2B5EF4-FFF2-40B4-BE49-F238E27FC236}">
                <a16:creationId xmlns:a16="http://schemas.microsoft.com/office/drawing/2014/main" id="{633B38D5-3463-4DC2-8C25-AAFF6C6F8D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62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46B110-E8EB-4CF3-A7FA-37F28FC9EAC1}"/>
              </a:ext>
            </a:extLst>
          </p:cNvPr>
          <p:cNvSpPr txBox="1"/>
          <p:nvPr/>
        </p:nvSpPr>
        <p:spPr>
          <a:xfrm>
            <a:off x="1527717" y="204395"/>
            <a:ext cx="8040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Comparison of Smaller Sizes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2CBA9-8485-4CD8-AAAF-CAFA508247C3}"/>
              </a:ext>
            </a:extLst>
          </p:cNvPr>
          <p:cNvSpPr txBox="1"/>
          <p:nvPr/>
        </p:nvSpPr>
        <p:spPr>
          <a:xfrm>
            <a:off x="1168739" y="6027070"/>
            <a:ext cx="33565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/>
              <a:t>Dp</a:t>
            </a:r>
            <a:r>
              <a:rPr lang="en-US" sz="2500" b="1" dirty="0"/>
              <a:t>=30 µm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0D631-2D51-41F4-8295-6AF7969319B6}"/>
              </a:ext>
            </a:extLst>
          </p:cNvPr>
          <p:cNvSpPr txBox="1"/>
          <p:nvPr/>
        </p:nvSpPr>
        <p:spPr>
          <a:xfrm>
            <a:off x="6695246" y="6178562"/>
            <a:ext cx="32784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/>
              <a:t>Dp</a:t>
            </a:r>
            <a:r>
              <a:rPr lang="en-US" sz="2500" b="1" dirty="0"/>
              <a:t>=10 nm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3B781D-D872-402B-87EB-59735C3F7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454" y="1302939"/>
            <a:ext cx="5172042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F8A6F-A3F0-4116-9DA4-C715F3B76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89" y="1302939"/>
            <a:ext cx="5232818" cy="4572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636F623-0094-42E3-94D9-19E138AF69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05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46B110-E8EB-4CF3-A7FA-37F28FC9EAC1}"/>
              </a:ext>
            </a:extLst>
          </p:cNvPr>
          <p:cNvSpPr txBox="1"/>
          <p:nvPr/>
        </p:nvSpPr>
        <p:spPr>
          <a:xfrm>
            <a:off x="1527717" y="204395"/>
            <a:ext cx="8040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Comparison of Larger Sizes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2CBA9-8485-4CD8-AAAF-CAFA508247C3}"/>
              </a:ext>
            </a:extLst>
          </p:cNvPr>
          <p:cNvSpPr txBox="1"/>
          <p:nvPr/>
        </p:nvSpPr>
        <p:spPr>
          <a:xfrm>
            <a:off x="1175214" y="6063683"/>
            <a:ext cx="33565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/>
              <a:t>Dp</a:t>
            </a:r>
            <a:r>
              <a:rPr lang="en-US" sz="2500" b="1" dirty="0"/>
              <a:t>=30 µm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0D631-2D51-41F4-8295-6AF7969319B6}"/>
              </a:ext>
            </a:extLst>
          </p:cNvPr>
          <p:cNvSpPr txBox="1"/>
          <p:nvPr/>
        </p:nvSpPr>
        <p:spPr>
          <a:xfrm>
            <a:off x="7199627" y="6063683"/>
            <a:ext cx="32784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/>
              <a:t>Dp</a:t>
            </a:r>
            <a:r>
              <a:rPr lang="en-US" sz="2500" b="1" dirty="0"/>
              <a:t>=60 µm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5F8A6F-A3F0-4116-9DA4-C715F3B7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13" y="1324265"/>
            <a:ext cx="5232818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22512E-95B7-457F-A9A7-730F133B6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083" y="1302939"/>
            <a:ext cx="5175547" cy="45720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A0F78AB-AE1F-455B-BCFA-4A508E5F18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934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46B110-E8EB-4CF3-A7FA-37F28FC9EAC1}"/>
              </a:ext>
            </a:extLst>
          </p:cNvPr>
          <p:cNvSpPr txBox="1"/>
          <p:nvPr/>
        </p:nvSpPr>
        <p:spPr>
          <a:xfrm>
            <a:off x="1527717" y="204395"/>
            <a:ext cx="8040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Z-Velocity Contours of 30 µm</a:t>
            </a:r>
          </a:p>
        </p:txBody>
      </p:sp>
      <p:pic>
        <p:nvPicPr>
          <p:cNvPr id="3" name="Z-VelocityContoutY">
            <a:hlinkClick r:id="" action="ppaction://media"/>
            <a:extLst>
              <a:ext uri="{FF2B5EF4-FFF2-40B4-BE49-F238E27FC236}">
                <a16:creationId xmlns:a16="http://schemas.microsoft.com/office/drawing/2014/main" id="{FAE716A3-0551-470A-9596-347574E0DF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090" y="1291376"/>
            <a:ext cx="5207000" cy="4572000"/>
          </a:xfrm>
          <a:prstGeom prst="rect">
            <a:avLst/>
          </a:prstGeom>
        </p:spPr>
      </p:pic>
      <p:pic>
        <p:nvPicPr>
          <p:cNvPr id="4" name="Z-VelocityContoutZ">
            <a:hlinkClick r:id="" action="ppaction://media"/>
            <a:extLst>
              <a:ext uri="{FF2B5EF4-FFF2-40B4-BE49-F238E27FC236}">
                <a16:creationId xmlns:a16="http://schemas.microsoft.com/office/drawing/2014/main" id="{14A06BF9-CB53-427E-847B-367ED8FE9A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291376"/>
            <a:ext cx="5207000" cy="45720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D10129A-891B-4D1F-BEEA-D989933141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6C0B9-99F1-47DD-8F73-47E6068B0DF9}"/>
              </a:ext>
            </a:extLst>
          </p:cNvPr>
          <p:cNvSpPr txBox="1"/>
          <p:nvPr/>
        </p:nvSpPr>
        <p:spPr>
          <a:xfrm>
            <a:off x="1660120" y="6217034"/>
            <a:ext cx="2881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Normalwise</a:t>
            </a:r>
            <a:r>
              <a:rPr lang="en-US" sz="2000" b="1" dirty="0"/>
              <a:t> direction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E9E08C-AE58-4F64-B0F9-3A4DA05099A8}"/>
              </a:ext>
            </a:extLst>
          </p:cNvPr>
          <p:cNvSpPr txBox="1"/>
          <p:nvPr/>
        </p:nvSpPr>
        <p:spPr>
          <a:xfrm>
            <a:off x="7359126" y="6217034"/>
            <a:ext cx="253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Spanwise</a:t>
            </a:r>
            <a:r>
              <a:rPr lang="en-US" sz="2000" b="1" dirty="0"/>
              <a:t> direction </a:t>
            </a:r>
          </a:p>
        </p:txBody>
      </p:sp>
    </p:spTree>
    <p:extLst>
      <p:ext uri="{BB962C8B-B14F-4D97-AF65-F5344CB8AC3E}">
        <p14:creationId xmlns:p14="http://schemas.microsoft.com/office/powerpoint/2010/main" val="2865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Grp="1" noChangeArrowheads="1"/>
          </p:cNvSpPr>
          <p:nvPr>
            <p:ph idx="1"/>
          </p:nvPr>
        </p:nvSpPr>
        <p:spPr>
          <a:xfrm>
            <a:off x="353961" y="1224668"/>
            <a:ext cx="11533239" cy="5471100"/>
          </a:xfrm>
        </p:spPr>
        <p:txBody>
          <a:bodyPr/>
          <a:lstStyle/>
          <a:p>
            <a:r>
              <a:rPr lang="en-US" altLang="en-US" sz="2800" b="1" dirty="0">
                <a:latin typeface="Calibri" panose="020F0502020204030204" pitchFamily="34" charset="0"/>
              </a:rPr>
              <a:t>Introduction</a:t>
            </a:r>
          </a:p>
          <a:p>
            <a:pPr marL="0" indent="0">
              <a:buNone/>
            </a:pPr>
            <a:endParaRPr lang="en-US" altLang="en-US" sz="2000" dirty="0">
              <a:latin typeface="Calibri" panose="020F0502020204030204" pitchFamily="34" charset="0"/>
            </a:endParaRPr>
          </a:p>
          <a:p>
            <a:r>
              <a:rPr lang="en-US" altLang="en-US" sz="2800" b="1" dirty="0">
                <a:latin typeface="Calibri" panose="020F0502020204030204" pitchFamily="34" charset="0"/>
              </a:rPr>
              <a:t>Theory</a:t>
            </a:r>
            <a:endParaRPr lang="en-US" sz="2800" b="1" dirty="0">
              <a:latin typeface="Calibri" panose="020F0502020204030204" pitchFamily="34" charset="0"/>
            </a:endParaRPr>
          </a:p>
          <a:p>
            <a:pPr lvl="1"/>
            <a:r>
              <a:rPr lang="en-US" altLang="en-US" sz="2000" dirty="0">
                <a:latin typeface="Calibri" panose="020F0502020204030204" pitchFamily="34" charset="0"/>
              </a:rPr>
              <a:t>Geometry and boundary condition</a:t>
            </a:r>
          </a:p>
          <a:p>
            <a:pPr lvl="1"/>
            <a:r>
              <a:rPr lang="en-US" altLang="en-US" sz="2000" dirty="0">
                <a:latin typeface="Calibri" panose="020F0502020204030204" pitchFamily="34" charset="0"/>
              </a:rPr>
              <a:t>Governing equations</a:t>
            </a:r>
          </a:p>
          <a:p>
            <a:pPr lvl="1"/>
            <a:endParaRPr lang="en-US" altLang="en-US" sz="2000" dirty="0">
              <a:latin typeface="Calibri" panose="020F0502020204030204" pitchFamily="34" charset="0"/>
            </a:endParaRPr>
          </a:p>
          <a:p>
            <a:r>
              <a:rPr lang="en-US" altLang="en-US" sz="2800" b="1" dirty="0">
                <a:latin typeface="Calibri" panose="020F0502020204030204" pitchFamily="34" charset="0"/>
              </a:rPr>
              <a:t>Results 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</a:rPr>
              <a:t>RANS</a:t>
            </a:r>
          </a:p>
          <a:p>
            <a:pPr lvl="2"/>
            <a:r>
              <a:rPr lang="en-US" altLang="en-US" dirty="0">
                <a:latin typeface="Calibri" panose="020F0502020204030204" pitchFamily="34" charset="0"/>
              </a:rPr>
              <a:t>Commercial software (ANSYS-Fluent)</a:t>
            </a:r>
          </a:p>
          <a:p>
            <a:pPr lvl="2"/>
            <a:r>
              <a:rPr lang="en-US" altLang="en-US" dirty="0">
                <a:latin typeface="Calibri" panose="020F0502020204030204" pitchFamily="34" charset="0"/>
              </a:rPr>
              <a:t>In-house code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</a:rPr>
              <a:t>DNS</a:t>
            </a:r>
          </a:p>
          <a:p>
            <a:r>
              <a:rPr lang="en-US" altLang="en-US" sz="2800" b="1" dirty="0">
                <a:latin typeface="Calibri" panose="020F0502020204030204" pitchFamily="34" charset="0"/>
              </a:rPr>
              <a:t>Summary and future works</a:t>
            </a:r>
            <a:r>
              <a:rPr lang="en-US" altLang="en-US" sz="2000" dirty="0"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  <a:solidFill>
            <a:srgbClr val="0066FF"/>
          </a:solidFill>
          <a:ln>
            <a:solidFill>
              <a:srgbClr val="115CCC"/>
            </a:solidFill>
          </a:ln>
        </p:spPr>
        <p:txBody>
          <a:bodyPr/>
          <a:lstStyle/>
          <a:p>
            <a:fld id="{5A54067E-402E-4AE7-8C2F-258CC9848F3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94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15" name="Rectangle 59">
            <a:extLst>
              <a:ext uri="{FF2B5EF4-FFF2-40B4-BE49-F238E27FC236}">
                <a16:creationId xmlns:a16="http://schemas.microsoft.com/office/drawing/2014/main" id="{6A57830A-0C30-414D-857D-2F2597658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022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F11E58-2A0A-4D4F-AEAD-2A383D0555BE}"/>
              </a:ext>
            </a:extLst>
          </p:cNvPr>
          <p:cNvSpPr txBox="1"/>
          <p:nvPr/>
        </p:nvSpPr>
        <p:spPr>
          <a:xfrm>
            <a:off x="1624405" y="227238"/>
            <a:ext cx="7872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FFFF"/>
                </a:solidFill>
              </a:rPr>
              <a:t>Eulerian-Lagrangian Method</a:t>
            </a:r>
          </a:p>
        </p:txBody>
      </p:sp>
      <p:sp>
        <p:nvSpPr>
          <p:cNvPr id="59" name="Slide Number Placeholder 3">
            <a:extLst>
              <a:ext uri="{FF2B5EF4-FFF2-40B4-BE49-F238E27FC236}">
                <a16:creationId xmlns:a16="http://schemas.microsoft.com/office/drawing/2014/main" id="{1461E9A7-BA1C-401D-BF54-E4D85FC496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EF06A80-0B32-4F6E-AAAE-A5F15102172E}"/>
              </a:ext>
            </a:extLst>
          </p:cNvPr>
          <p:cNvGrpSpPr/>
          <p:nvPr/>
        </p:nvGrpSpPr>
        <p:grpSpPr>
          <a:xfrm>
            <a:off x="53408" y="4886767"/>
            <a:ext cx="9452118" cy="1479764"/>
            <a:chOff x="-969676" y="3649202"/>
            <a:chExt cx="11147768" cy="1956969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54F9632-5739-439F-A6EE-D4C7EB906066}"/>
                </a:ext>
              </a:extLst>
            </p:cNvPr>
            <p:cNvGrpSpPr/>
            <p:nvPr/>
          </p:nvGrpSpPr>
          <p:grpSpPr>
            <a:xfrm>
              <a:off x="2150346" y="3649202"/>
              <a:ext cx="8027746" cy="1956969"/>
              <a:chOff x="2150346" y="3649202"/>
              <a:chExt cx="8027746" cy="195696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1A36790B-939D-4E0C-B488-2A7DFD5A3475}"/>
                      </a:ext>
                    </a:extLst>
                  </p:cNvPr>
                  <p:cNvSpPr txBox="1"/>
                  <p:nvPr/>
                </p:nvSpPr>
                <p:spPr>
                  <a:xfrm>
                    <a:off x="2150346" y="3649202"/>
                    <a:ext cx="8027746" cy="195696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lvl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𝑪𝑫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𝟎</m:t>
                                  </m:r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.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𝟏𝟖𝟕𝟓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sub>
                                  </m:s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                         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𝑹𝒆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𝟎𝟏</m:t>
                                  </m:r>
                                </m:e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𝟏𝟑𝟏𝟓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sSubSup>
                                    <m:sSubSupPr>
                                      <m:ctrl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sub>
                                    <m:sup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𝟖𝟐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𝟎𝟐𝟏𝟕</m:t>
                                      </m:r>
                                      <m:func>
                                        <m:funcPr>
                                          <m:ctrlPr>
                                            <a:rPr lang="en-US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a:rPr lang="en-US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𝒍𝒏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𝒑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en-US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func>
                                    </m:sup>
                                  </m:sSubSup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       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𝟎𝟏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sub>
                                  </m:s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𝟐𝟎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1A36790B-939D-4E0C-B488-2A7DFD5A34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50346" y="3649202"/>
                    <a:ext cx="8027746" cy="195696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A23FB149-1C75-4F6A-A9AF-BD0DF4733416}"/>
                      </a:ext>
                    </a:extLst>
                  </p:cNvPr>
                  <p:cNvSpPr/>
                  <p:nvPr/>
                </p:nvSpPr>
                <p:spPr>
                  <a:xfrm>
                    <a:off x="5579336" y="4455745"/>
                    <a:ext cx="367149" cy="52914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</m:oMath>
                      </m:oMathPara>
                    </a14:m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A23FB149-1C75-4F6A-A9AF-BD0DF473341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9336" y="4455745"/>
                    <a:ext cx="367149" cy="52914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5711D29-A916-4232-B3E3-BCA1974FE229}"/>
                </a:ext>
              </a:extLst>
            </p:cNvPr>
            <p:cNvSpPr txBox="1"/>
            <p:nvPr/>
          </p:nvSpPr>
          <p:spPr>
            <a:xfrm>
              <a:off x="-969676" y="4363116"/>
              <a:ext cx="4480249" cy="529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Drag coefficient: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C5DBEF-0AFD-4CC1-8704-67994B7D6836}"/>
              </a:ext>
            </a:extLst>
          </p:cNvPr>
          <p:cNvGrpSpPr/>
          <p:nvPr/>
        </p:nvGrpSpPr>
        <p:grpSpPr>
          <a:xfrm>
            <a:off x="1616366" y="2215802"/>
            <a:ext cx="8194472" cy="2447196"/>
            <a:chOff x="1290640" y="1549675"/>
            <a:chExt cx="7445386" cy="1798533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0706117-0CCE-4FF5-A032-8A049ED198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14794" y="2146931"/>
              <a:ext cx="969153" cy="9653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AA10BE-9AB9-481F-96A0-60E02091F6C0}"/>
                </a:ext>
              </a:extLst>
            </p:cNvPr>
            <p:cNvGrpSpPr/>
            <p:nvPr/>
          </p:nvGrpSpPr>
          <p:grpSpPr>
            <a:xfrm>
              <a:off x="1290640" y="1549675"/>
              <a:ext cx="7445386" cy="1798533"/>
              <a:chOff x="614052" y="2248409"/>
              <a:chExt cx="7445386" cy="179853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itle 1">
                    <a:extLst>
                      <a:ext uri="{FF2B5EF4-FFF2-40B4-BE49-F238E27FC236}">
                        <a16:creationId xmlns:a16="http://schemas.microsoft.com/office/drawing/2014/main" id="{97AF6CC1-38EF-4A62-B708-7A35D9C7D06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14052" y="2248409"/>
                    <a:ext cx="7445386" cy="1798533"/>
                  </a:xfrm>
                  <a:prstGeom prst="rect">
                    <a:avLst/>
                  </a:prstGeom>
                </p:spPr>
                <p:txBody>
                  <a:bodyPr vert="horz" lIns="68580" tIns="34290" rIns="68580" bIns="34290" rtlCol="0" anchor="ctr">
                    <a:normAutofit fontScale="40000" lnSpcReduction="20000"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800" b="1" kern="1200" cap="none" baseline="0">
                        <a:blipFill>
                          <a:blip r:embed="rId4">
                            <a:extLst>
                              <a:ext uri="{28A0092B-C50C-407E-A947-70E740481C1C}">
                                <a14:useLocalDpi val="0"/>
                              </a:ext>
                            </a:extLst>
                          </a:blip>
                          <a:tile tx="6350" ty="-127000" sx="65000" sy="64000" flip="none" algn="tl"/>
                        </a:blip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lvl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kumimoji="0" lang="en-US" sz="58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kumimoji="0" lang="en-US" sz="58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f>
                                    <m:fPr>
                                      <m:ctrlP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𝒅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5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5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𝒖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5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5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bSup>
                                        </m:e>
                                      </m:acc>
                                    </m:num>
                                    <m:den>
                                      <m: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𝒅</m:t>
                                      </m:r>
                                      <m:sSup>
                                        <m:sSupPr>
                                          <m:ctrlP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𝒕</m:t>
                                          </m:r>
                                        </m:e>
                                        <m:sup>
                                          <m: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5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= </m:t>
                                  </m:r>
                                  <m:sSub>
                                    <m:sSubPr>
                                      <m:ctrlP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𝑫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sub>
                                    <m:sup>
                                      <m: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  <m:r>
                                    <a:rPr lang="en-US" sz="5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5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</m:t>
                                      </m:r>
                                      <m: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𝒍</m:t>
                                      </m:r>
                                    </m:sub>
                                    <m:sup>
                                      <m: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  <m:r>
                                    <a:rPr lang="en-US" sz="5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+     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p>
                                        <m:sSupPr>
                                          <m:ctrlP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  <m:sup>
                                          <m: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𝒕</m:t>
                                          </m:r>
                                        </m:e>
                                        <m:sup>
                                          <m: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e>
                                  <m:r>
                                    <a:rPr lang="en-US" sz="5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e>
                                  <m:r>
                                    <a:rPr lang="en-US" sz="5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𝒅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5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58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5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/>
                                                </a:rPr>
                                                <m:t>𝒑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5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bSup>
                                        </m:e>
                                      </m:acc>
                                    </m:num>
                                    <m:den>
                                      <m:r>
                                        <a:rPr lang="en-US" sz="5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𝒅</m:t>
                                      </m:r>
                                      <m:sSup>
                                        <m:sSupPr>
                                          <m:ctrlP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𝒕</m:t>
                                          </m:r>
                                        </m:e>
                                        <m:sup>
                                          <m: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58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=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kumimoji="0" lang="en-US" sz="5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Sup>
                                        <m:sSubSupPr>
                                          <m:ctrlP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𝒖</m:t>
                                          </m:r>
                                        </m:e>
                                        <m:sub>
                                          <m: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𝒑</m:t>
                                          </m:r>
                                        </m:sub>
                                        <m:sup>
                                          <m:r>
                                            <a:rPr lang="en-US" sz="5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bSup>
                                    </m:e>
                                  </m:acc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kumimoji="0" lang="en-US" sz="58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/>
                    </a:endParaRPr>
                  </a:p>
                  <a:p>
                    <a:pPr lvl="0"/>
                    <a:endPara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</a:endParaRPr>
                  </a:p>
                </p:txBody>
              </p:sp>
            </mc:Choice>
            <mc:Fallback xmlns="">
              <p:sp>
                <p:nvSpPr>
                  <p:cNvPr id="60" name="Title 1">
                    <a:extLst>
                      <a:ext uri="{FF2B5EF4-FFF2-40B4-BE49-F238E27FC236}">
                        <a16:creationId xmlns:a16="http://schemas.microsoft.com/office/drawing/2014/main" id="{97AF6CC1-38EF-4A62-B708-7A35D9C7D0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4052" y="2248409"/>
                    <a:ext cx="7445386" cy="17985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F2F759A-9CB9-4C0E-B63A-56BF61D40019}"/>
                  </a:ext>
                </a:extLst>
              </p:cNvPr>
              <p:cNvSpPr txBox="1"/>
              <p:nvPr/>
            </p:nvSpPr>
            <p:spPr>
              <a:xfrm>
                <a:off x="5144415" y="2828174"/>
                <a:ext cx="1834755" cy="248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Brownian motion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7F7541F-F9B6-4830-AC0E-6B8449645920}"/>
                  </a:ext>
                </a:extLst>
              </p:cNvPr>
              <p:cNvGrpSpPr/>
              <p:nvPr/>
            </p:nvGrpSpPr>
            <p:grpSpPr>
              <a:xfrm>
                <a:off x="3074857" y="2801963"/>
                <a:ext cx="1098794" cy="255998"/>
                <a:chOff x="3074857" y="2801963"/>
                <a:chExt cx="1098794" cy="255998"/>
              </a:xfrm>
            </p:grpSpPr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76F3F91B-D69F-47A4-BDD5-F39449F6EB82}"/>
                    </a:ext>
                  </a:extLst>
                </p:cNvPr>
                <p:cNvSpPr txBox="1"/>
                <p:nvPr/>
              </p:nvSpPr>
              <p:spPr>
                <a:xfrm>
                  <a:off x="3147202" y="2801963"/>
                  <a:ext cx="1026449" cy="255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Drag force</a:t>
                  </a:r>
                  <a:endParaRPr kumimoji="0" lang="en-US" sz="16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0DDF864-33F4-40DA-8C61-2F7E5B34EB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074857" y="2801963"/>
                  <a:ext cx="1010681" cy="156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827CEF2-B667-4238-A619-889A75116751}"/>
                  </a:ext>
                </a:extLst>
              </p:cNvPr>
              <p:cNvGrpSpPr/>
              <p:nvPr/>
            </p:nvGrpSpPr>
            <p:grpSpPr>
              <a:xfrm>
                <a:off x="4185790" y="2806625"/>
                <a:ext cx="1120820" cy="351097"/>
                <a:chOff x="4185790" y="2806625"/>
                <a:chExt cx="1120820" cy="351097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7FCBA73-06A4-4576-A1A2-1B0056A030E2}"/>
                    </a:ext>
                  </a:extLst>
                </p:cNvPr>
                <p:cNvSpPr txBox="1"/>
                <p:nvPr/>
              </p:nvSpPr>
              <p:spPr>
                <a:xfrm>
                  <a:off x="4185790" y="2819168"/>
                  <a:ext cx="112082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b="1" dirty="0">
                      <a:solidFill>
                        <a:srgbClr val="0070C0"/>
                      </a:solidFill>
                      <a:latin typeface="Arial"/>
                    </a:rPr>
                    <a:t>Lift Force</a:t>
                  </a: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CBF1AF2A-3609-48CB-9D90-3B7F81568D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09265" y="2806625"/>
                  <a:ext cx="510241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C16CE04D-202A-4151-872D-C78FE137DA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89685" y="1457676"/>
                <a:ext cx="1683241" cy="657541"/>
              </a:xfrm>
              <a:prstGeom prst="rect">
                <a:avLst/>
              </a:prstGeom>
            </p:spPr>
            <p:txBody>
              <a:bodyPr vert="horz" lIns="68580" tIns="34290" rIns="68580" bIns="34290" rtlCol="0" anchor="ctr">
                <a:normAutofit fontScale="700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800" b="1" kern="1200" cap="none" baseline="0">
                    <a:blipFill>
                      <a:blip r:embed="rId4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tile tx="6350" ty="-127000" sx="65000" sy="64000" flip="none" algn="tl"/>
                    </a:blip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acc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+mj-ea"/>
                          <a:cs typeface="+mj-cs"/>
                        </a:rPr>
                        <m:t>=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accPr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  <m:t>𝑿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p>
                              <m:r>
                                <a:rPr lang="en-US" sz="2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C16CE04D-202A-4151-872D-C78FE137D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685" y="1457676"/>
                <a:ext cx="1683241" cy="6575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80E6193-F9DD-4F82-B38F-8D7AF7B7687E}"/>
                  </a:ext>
                </a:extLst>
              </p:cNvPr>
              <p:cNvSpPr/>
              <p:nvPr/>
            </p:nvSpPr>
            <p:spPr>
              <a:xfrm>
                <a:off x="4364097" y="1441247"/>
                <a:ext cx="1308371" cy="762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sup>
                                  <m:r>
                                    <a:rPr lang="en-US" sz="20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80E6193-F9DD-4F82-B38F-8D7AF7B7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097" y="1441247"/>
                <a:ext cx="1308371" cy="7626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56CD3CF-880C-486A-8112-C8944C23A544}"/>
              </a:ext>
            </a:extLst>
          </p:cNvPr>
          <p:cNvSpPr txBox="1"/>
          <p:nvPr/>
        </p:nvSpPr>
        <p:spPr>
          <a:xfrm>
            <a:off x="121190" y="1591923"/>
            <a:ext cx="1957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Wall units: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9E378DED-F8FD-4086-851B-3479684FE8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6313" y="1453296"/>
                <a:ext cx="1683241" cy="657541"/>
              </a:xfrm>
              <a:prstGeom prst="rect">
                <a:avLst/>
              </a:prstGeom>
            </p:spPr>
            <p:txBody>
              <a:bodyPr vert="horz" lIns="68580" tIns="34290" rIns="68580" bIns="34290" rtlCol="0" anchor="ctr">
                <a:normAutofit fontScale="700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800" b="1" kern="1200" cap="none" baseline="0">
                    <a:blipFill>
                      <a:blip r:embed="rId4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tile tx="6350" ty="-127000" sx="65000" sy="64000" flip="none" algn="tl"/>
                    </a:blip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acc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+mj-ea"/>
                          <a:cs typeface="+mj-cs"/>
                        </a:rPr>
                        <m:t>=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accPr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  <m:t>𝒖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p>
                              <m:r>
                                <a:rPr lang="en-US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9E378DED-F8FD-4086-851B-3479684FE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313" y="1453296"/>
                <a:ext cx="1683241" cy="6575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AB129444-1714-42F5-BBC1-B027E47A018F}"/>
              </a:ext>
            </a:extLst>
          </p:cNvPr>
          <p:cNvSpPr txBox="1"/>
          <p:nvPr/>
        </p:nvSpPr>
        <p:spPr>
          <a:xfrm>
            <a:off x="121190" y="3143167"/>
            <a:ext cx="3616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Particle equation of motion:</a:t>
            </a:r>
          </a:p>
        </p:txBody>
      </p:sp>
    </p:spTree>
    <p:extLst>
      <p:ext uri="{BB962C8B-B14F-4D97-AF65-F5344CB8AC3E}">
        <p14:creationId xmlns:p14="http://schemas.microsoft.com/office/powerpoint/2010/main" val="1093362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CFFC31-6A72-49A8-80D0-7C3264F915AC}"/>
              </a:ext>
            </a:extLst>
          </p:cNvPr>
          <p:cNvSpPr txBox="1"/>
          <p:nvPr/>
        </p:nvSpPr>
        <p:spPr>
          <a:xfrm>
            <a:off x="0" y="204395"/>
            <a:ext cx="971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Concentration Profiles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5DCAC-065B-4C49-A2C5-498EE5F3E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5055" r="24667"/>
          <a:stretch/>
        </p:blipFill>
        <p:spPr>
          <a:xfrm>
            <a:off x="1113835" y="1932185"/>
            <a:ext cx="4655344" cy="4437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35720D-0FB9-48E3-9668-58E1A40E08EC}"/>
                  </a:ext>
                </a:extLst>
              </p:cNvPr>
              <p:cNvSpPr txBox="1"/>
              <p:nvPr/>
            </p:nvSpPr>
            <p:spPr>
              <a:xfrm>
                <a:off x="9222077" y="2297192"/>
                <a:ext cx="1493520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35720D-0FB9-48E3-9668-58E1A40E0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077" y="2297192"/>
                <a:ext cx="1493520" cy="390748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4F982E-C0AE-47B8-9FDA-DDF7694F331F}"/>
                  </a:ext>
                </a:extLst>
              </p:cNvPr>
              <p:cNvSpPr txBox="1"/>
              <p:nvPr/>
            </p:nvSpPr>
            <p:spPr>
              <a:xfrm>
                <a:off x="9222077" y="4997834"/>
                <a:ext cx="1493520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4F982E-C0AE-47B8-9FDA-DDF7694F3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077" y="4997834"/>
                <a:ext cx="1493520" cy="390748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81971D7-D78A-4AFE-8CC5-F3D31A995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ECA507-337A-4575-9EDC-9CA8ED6161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5185" r="24347"/>
          <a:stretch/>
        </p:blipFill>
        <p:spPr>
          <a:xfrm>
            <a:off x="6280722" y="1290183"/>
            <a:ext cx="2743200" cy="2652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1F4115-678F-4A00-ACD1-A45F9FD782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5482" r="24291"/>
          <a:stretch/>
        </p:blipFill>
        <p:spPr>
          <a:xfrm>
            <a:off x="6280722" y="4068073"/>
            <a:ext cx="2743200" cy="26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74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CFFC31-6A72-49A8-80D0-7C3264F915AC}"/>
              </a:ext>
            </a:extLst>
          </p:cNvPr>
          <p:cNvSpPr txBox="1"/>
          <p:nvPr/>
        </p:nvSpPr>
        <p:spPr>
          <a:xfrm>
            <a:off x="-7754" y="204394"/>
            <a:ext cx="12199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Velocity Profiles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7E9994A-513F-417D-97BC-3F8D1E6A0B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754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E56309-E31B-409C-A672-0626CF5B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5869" r="24564"/>
          <a:stretch/>
        </p:blipFill>
        <p:spPr>
          <a:xfrm>
            <a:off x="2681046" y="1427959"/>
            <a:ext cx="2743200" cy="2556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F35107-691D-4E98-9C2C-3F1BF3189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6" t="39270" r="8256" b="39754"/>
          <a:stretch/>
        </p:blipFill>
        <p:spPr>
          <a:xfrm>
            <a:off x="9613970" y="3164893"/>
            <a:ext cx="1923651" cy="13822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3E66A1-8B25-4958-94B0-392448D12B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5869" r="25785"/>
          <a:stretch/>
        </p:blipFill>
        <p:spPr>
          <a:xfrm>
            <a:off x="6137239" y="4181431"/>
            <a:ext cx="2743200" cy="26761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FD1960-E2C1-4E73-9901-73FC0F59DF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6167" r="25959"/>
          <a:stretch/>
        </p:blipFill>
        <p:spPr>
          <a:xfrm>
            <a:off x="2579446" y="4180964"/>
            <a:ext cx="2743200" cy="26765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92FE88-0D47-4F37-951F-6589323AC4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6597" r="25750"/>
          <a:stretch/>
        </p:blipFill>
        <p:spPr>
          <a:xfrm>
            <a:off x="6056449" y="1403817"/>
            <a:ext cx="2743200" cy="260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01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EEDF3-4FC2-4DE6-9DDD-41D413F1A6BB}"/>
              </a:ext>
            </a:extLst>
          </p:cNvPr>
          <p:cNvSpPr txBox="1"/>
          <p:nvPr/>
        </p:nvSpPr>
        <p:spPr>
          <a:xfrm>
            <a:off x="0" y="243419"/>
            <a:ext cx="973328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</a:rPr>
              <a:t>Preferential Concentration of 20 µm particles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A866FE-DB01-4638-931A-6CB779D075F1}"/>
              </a:ext>
            </a:extLst>
          </p:cNvPr>
          <p:cNvSpPr txBox="1"/>
          <p:nvPr/>
        </p:nvSpPr>
        <p:spPr>
          <a:xfrm>
            <a:off x="4634461" y="1533892"/>
            <a:ext cx="2833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Streamwise</a:t>
            </a:r>
            <a:r>
              <a:rPr lang="en-US" b="1" dirty="0"/>
              <a:t> </a:t>
            </a:r>
            <a:r>
              <a:rPr lang="en-US" sz="2000" b="1" dirty="0"/>
              <a:t>direction</a:t>
            </a:r>
            <a:r>
              <a:rPr lang="en-US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08532B-766A-4FF7-98F8-5F0AA0B00EB6}"/>
              </a:ext>
            </a:extLst>
          </p:cNvPr>
          <p:cNvSpPr txBox="1"/>
          <p:nvPr/>
        </p:nvSpPr>
        <p:spPr>
          <a:xfrm>
            <a:off x="8466566" y="1511771"/>
            <a:ext cx="253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Spanwise</a:t>
            </a:r>
            <a:r>
              <a:rPr lang="en-US" sz="2000" b="1" dirty="0"/>
              <a:t> direction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0C6FF4-3D5E-4172-831C-25237B4CD90A}"/>
              </a:ext>
            </a:extLst>
          </p:cNvPr>
          <p:cNvSpPr txBox="1"/>
          <p:nvPr/>
        </p:nvSpPr>
        <p:spPr>
          <a:xfrm>
            <a:off x="755881" y="1533892"/>
            <a:ext cx="2880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Normalwise</a:t>
            </a:r>
            <a:r>
              <a:rPr lang="en-US" sz="2000" b="1" dirty="0"/>
              <a:t> direction 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67646C53-9AA3-46D8-A036-9CF9A5563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YDistribution">
            <a:hlinkClick r:id="" action="ppaction://media"/>
            <a:extLst>
              <a:ext uri="{FF2B5EF4-FFF2-40B4-BE49-F238E27FC236}">
                <a16:creationId xmlns:a16="http://schemas.microsoft.com/office/drawing/2014/main" id="{966BC898-D0B8-429E-98AD-C34C22FF3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1767" y="2184013"/>
            <a:ext cx="3657600" cy="3465095"/>
          </a:xfrm>
          <a:prstGeom prst="rect">
            <a:avLst/>
          </a:prstGeom>
        </p:spPr>
      </p:pic>
      <p:pic>
        <p:nvPicPr>
          <p:cNvPr id="4" name="ZDistribution">
            <a:hlinkClick r:id="" action="ppaction://media"/>
            <a:extLst>
              <a:ext uri="{FF2B5EF4-FFF2-40B4-BE49-F238E27FC236}">
                <a16:creationId xmlns:a16="http://schemas.microsoft.com/office/drawing/2014/main" id="{39809532-E13D-41FD-B519-CDC86F9B61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04480" y="2184011"/>
            <a:ext cx="3657600" cy="3465095"/>
          </a:xfrm>
          <a:prstGeom prst="rect">
            <a:avLst/>
          </a:prstGeom>
        </p:spPr>
      </p:pic>
      <p:pic>
        <p:nvPicPr>
          <p:cNvPr id="5" name="XDistribution">
            <a:hlinkClick r:id="" action="ppaction://media"/>
            <a:extLst>
              <a:ext uri="{FF2B5EF4-FFF2-40B4-BE49-F238E27FC236}">
                <a16:creationId xmlns:a16="http://schemas.microsoft.com/office/drawing/2014/main" id="{829849E0-3430-407F-85B1-5C4A86EDD3F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3650" y="2184011"/>
            <a:ext cx="3657600" cy="34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3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16C7A-BD8C-45B9-A694-B57268F7507F}"/>
              </a:ext>
            </a:extLst>
          </p:cNvPr>
          <p:cNvSpPr txBox="1"/>
          <p:nvPr/>
        </p:nvSpPr>
        <p:spPr>
          <a:xfrm>
            <a:off x="0" y="20439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Streamwise Direction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F154E-7590-4E96-BC63-77D96099D9B0}"/>
              </a:ext>
            </a:extLst>
          </p:cNvPr>
          <p:cNvSpPr txBox="1"/>
          <p:nvPr/>
        </p:nvSpPr>
        <p:spPr>
          <a:xfrm>
            <a:off x="8627308" y="5167194"/>
            <a:ext cx="266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dp</a:t>
            </a:r>
            <a:r>
              <a:rPr lang="en-US" dirty="0"/>
              <a:t>=60 µm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A749B-FED7-44E0-9011-89CEE53A5BDE}"/>
              </a:ext>
            </a:extLst>
          </p:cNvPr>
          <p:cNvSpPr txBox="1"/>
          <p:nvPr/>
        </p:nvSpPr>
        <p:spPr>
          <a:xfrm>
            <a:off x="765438" y="5161542"/>
            <a:ext cx="224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dp</a:t>
            </a:r>
            <a:r>
              <a:rPr lang="en-US" dirty="0"/>
              <a:t>=30 µm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6F13A6-549B-45FE-8813-0AC3A665EB6E}"/>
              </a:ext>
            </a:extLst>
          </p:cNvPr>
          <p:cNvSpPr txBox="1"/>
          <p:nvPr/>
        </p:nvSpPr>
        <p:spPr>
          <a:xfrm>
            <a:off x="8630910" y="2423994"/>
            <a:ext cx="266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dp</a:t>
            </a:r>
            <a:r>
              <a:rPr lang="en-US" dirty="0"/>
              <a:t>=10 µm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B1E8C-F877-485F-B7A3-051DD1DF8C65}"/>
              </a:ext>
            </a:extLst>
          </p:cNvPr>
          <p:cNvSpPr txBox="1"/>
          <p:nvPr/>
        </p:nvSpPr>
        <p:spPr>
          <a:xfrm>
            <a:off x="516514" y="2454962"/>
            <a:ext cx="266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dp</a:t>
            </a:r>
            <a:r>
              <a:rPr lang="en-US" dirty="0"/>
              <a:t>=1 µm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0B9F4AC-F064-47DE-A306-E6692588A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XDistribution">
            <a:hlinkClick r:id="" action="ppaction://media"/>
            <a:extLst>
              <a:ext uri="{FF2B5EF4-FFF2-40B4-BE49-F238E27FC236}">
                <a16:creationId xmlns:a16="http://schemas.microsoft.com/office/drawing/2014/main" id="{8F1D4E12-07D5-4B98-9DAC-B37160C528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32571" y="1237060"/>
            <a:ext cx="2895600" cy="2743200"/>
          </a:xfrm>
          <a:prstGeom prst="rect">
            <a:avLst/>
          </a:prstGeom>
        </p:spPr>
      </p:pic>
      <p:pic>
        <p:nvPicPr>
          <p:cNvPr id="9" name="XDistribution">
            <a:hlinkClick r:id="" action="ppaction://media"/>
            <a:extLst>
              <a:ext uri="{FF2B5EF4-FFF2-40B4-BE49-F238E27FC236}">
                <a16:creationId xmlns:a16="http://schemas.microsoft.com/office/drawing/2014/main" id="{A61BE09E-2543-43EE-B25A-9E3775177C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87150" y="1237060"/>
            <a:ext cx="2895600" cy="2743200"/>
          </a:xfrm>
          <a:prstGeom prst="rect">
            <a:avLst/>
          </a:prstGeom>
        </p:spPr>
      </p:pic>
      <p:pic>
        <p:nvPicPr>
          <p:cNvPr id="13" name="XDistribution">
            <a:hlinkClick r:id="" action="ppaction://media"/>
            <a:extLst>
              <a:ext uri="{FF2B5EF4-FFF2-40B4-BE49-F238E27FC236}">
                <a16:creationId xmlns:a16="http://schemas.microsoft.com/office/drawing/2014/main" id="{4494FD8D-6631-4246-8370-963A50B7379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21662" y="4005576"/>
            <a:ext cx="2895600" cy="2743200"/>
          </a:xfrm>
          <a:prstGeom prst="rect">
            <a:avLst/>
          </a:prstGeom>
        </p:spPr>
      </p:pic>
      <p:pic>
        <p:nvPicPr>
          <p:cNvPr id="14" name="XDistribution">
            <a:hlinkClick r:id="" action="ppaction://media"/>
            <a:extLst>
              <a:ext uri="{FF2B5EF4-FFF2-40B4-BE49-F238E27FC236}">
                <a16:creationId xmlns:a16="http://schemas.microsoft.com/office/drawing/2014/main" id="{0BC5F1D3-E182-42FA-9F92-4A5D3F2C05C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87150" y="4089316"/>
            <a:ext cx="2895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46B110-E8EB-4CF3-A7FA-37F28FC9EAC1}"/>
              </a:ext>
            </a:extLst>
          </p:cNvPr>
          <p:cNvSpPr txBox="1"/>
          <p:nvPr/>
        </p:nvSpPr>
        <p:spPr>
          <a:xfrm>
            <a:off x="1527717" y="204395"/>
            <a:ext cx="8040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X-Velocity Contours of 30 µm</a:t>
            </a:r>
          </a:p>
        </p:txBody>
      </p:sp>
      <p:pic>
        <p:nvPicPr>
          <p:cNvPr id="3" name="X-VelocityContoutY">
            <a:hlinkClick r:id="" action="ppaction://media"/>
            <a:extLst>
              <a:ext uri="{FF2B5EF4-FFF2-40B4-BE49-F238E27FC236}">
                <a16:creationId xmlns:a16="http://schemas.microsoft.com/office/drawing/2014/main" id="{71295E33-D0EB-42ED-ADF5-78DC77F2C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636" y="1302939"/>
            <a:ext cx="5207000" cy="4572000"/>
          </a:xfrm>
          <a:prstGeom prst="rect">
            <a:avLst/>
          </a:prstGeom>
        </p:spPr>
      </p:pic>
      <p:pic>
        <p:nvPicPr>
          <p:cNvPr id="4" name="X-VelocityContoutZ">
            <a:hlinkClick r:id="" action="ppaction://media"/>
            <a:extLst>
              <a:ext uri="{FF2B5EF4-FFF2-40B4-BE49-F238E27FC236}">
                <a16:creationId xmlns:a16="http://schemas.microsoft.com/office/drawing/2014/main" id="{363FF3E5-3904-4AD9-90DF-818BC79F9C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5222" y="1302939"/>
            <a:ext cx="5207000" cy="45720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D2BAE59-668C-431E-8D78-069B335CD1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A971C-D5FA-4BB1-8639-3ED0787EA628}"/>
              </a:ext>
            </a:extLst>
          </p:cNvPr>
          <p:cNvSpPr txBox="1"/>
          <p:nvPr/>
        </p:nvSpPr>
        <p:spPr>
          <a:xfrm>
            <a:off x="1660120" y="6217034"/>
            <a:ext cx="2881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Normalwise</a:t>
            </a:r>
            <a:r>
              <a:rPr lang="en-US" sz="2000" b="1" dirty="0"/>
              <a:t> direction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0DBED-A9B6-4A39-AAD8-A6B5B8002DC2}"/>
              </a:ext>
            </a:extLst>
          </p:cNvPr>
          <p:cNvSpPr txBox="1"/>
          <p:nvPr/>
        </p:nvSpPr>
        <p:spPr>
          <a:xfrm>
            <a:off x="7359126" y="6217034"/>
            <a:ext cx="253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Spanwise</a:t>
            </a:r>
            <a:r>
              <a:rPr lang="en-US" sz="2000" b="1" dirty="0"/>
              <a:t> direction </a:t>
            </a:r>
          </a:p>
        </p:txBody>
      </p:sp>
    </p:spTree>
    <p:extLst>
      <p:ext uri="{BB962C8B-B14F-4D97-AF65-F5344CB8AC3E}">
        <p14:creationId xmlns:p14="http://schemas.microsoft.com/office/powerpoint/2010/main" val="150756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46B110-E8EB-4CF3-A7FA-37F28FC9EAC1}"/>
              </a:ext>
            </a:extLst>
          </p:cNvPr>
          <p:cNvSpPr txBox="1"/>
          <p:nvPr/>
        </p:nvSpPr>
        <p:spPr>
          <a:xfrm>
            <a:off x="1527717" y="204395"/>
            <a:ext cx="8040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Y-Velocity Contours of 30 µm</a:t>
            </a:r>
          </a:p>
        </p:txBody>
      </p:sp>
      <p:pic>
        <p:nvPicPr>
          <p:cNvPr id="7" name="Y-VelocityContoutY">
            <a:hlinkClick r:id="" action="ppaction://media"/>
            <a:extLst>
              <a:ext uri="{FF2B5EF4-FFF2-40B4-BE49-F238E27FC236}">
                <a16:creationId xmlns:a16="http://schemas.microsoft.com/office/drawing/2014/main" id="{F0E7FC25-51D2-4B98-A409-9E2570C90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181" y="1302939"/>
            <a:ext cx="5207000" cy="4572000"/>
          </a:xfrm>
          <a:prstGeom prst="rect">
            <a:avLst/>
          </a:prstGeom>
        </p:spPr>
      </p:pic>
      <p:pic>
        <p:nvPicPr>
          <p:cNvPr id="8" name="Y-VelocityContoutZ">
            <a:hlinkClick r:id="" action="ppaction://media"/>
            <a:extLst>
              <a:ext uri="{FF2B5EF4-FFF2-40B4-BE49-F238E27FC236}">
                <a16:creationId xmlns:a16="http://schemas.microsoft.com/office/drawing/2014/main" id="{3AAFCFF8-E91E-4BE1-9B4F-300E94BA024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5671" y="1302939"/>
            <a:ext cx="5207000" cy="4572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BAB1EE1-DECF-47A4-B736-96AE5D5047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17089"/>
            <a:ext cx="440577" cy="440911"/>
          </a:xfrm>
        </p:spPr>
        <p:txBody>
          <a:bodyPr/>
          <a:lstStyle/>
          <a:p>
            <a:fld id="{5A54067E-402E-4AE7-8C2F-258CC9848F3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A6C22D-1885-4A95-A76B-67C6B27F3FFE}"/>
              </a:ext>
            </a:extLst>
          </p:cNvPr>
          <p:cNvSpPr txBox="1"/>
          <p:nvPr/>
        </p:nvSpPr>
        <p:spPr>
          <a:xfrm>
            <a:off x="1660120" y="6217034"/>
            <a:ext cx="2881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Normalwise</a:t>
            </a:r>
            <a:r>
              <a:rPr lang="en-US" sz="2000" b="1" dirty="0"/>
              <a:t> direction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E759C9-2D73-4B81-851D-1D7A0E3B865E}"/>
              </a:ext>
            </a:extLst>
          </p:cNvPr>
          <p:cNvSpPr txBox="1"/>
          <p:nvPr/>
        </p:nvSpPr>
        <p:spPr>
          <a:xfrm>
            <a:off x="7359126" y="6217034"/>
            <a:ext cx="253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Spanwise</a:t>
            </a:r>
            <a:r>
              <a:rPr lang="en-US" sz="2000" b="1" dirty="0"/>
              <a:t> direction </a:t>
            </a:r>
          </a:p>
        </p:txBody>
      </p:sp>
    </p:spTree>
    <p:extLst>
      <p:ext uri="{BB962C8B-B14F-4D97-AF65-F5344CB8AC3E}">
        <p14:creationId xmlns:p14="http://schemas.microsoft.com/office/powerpoint/2010/main" val="279870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32029</TotalTime>
  <Words>596</Words>
  <Application>Microsoft Office PowerPoint</Application>
  <PresentationFormat>Widescreen</PresentationFormat>
  <Paragraphs>168</Paragraphs>
  <Slides>24</Slides>
  <Notes>12</Notes>
  <HiddenSlides>0</HiddenSlides>
  <MMClips>14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 Math</vt:lpstr>
      <vt:lpstr>Times New Roman</vt:lpstr>
      <vt:lpstr>Wingdings</vt:lpstr>
      <vt:lpstr>Pixel</vt:lpstr>
      <vt:lpstr>1_Pixel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Turbulent Flow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 Abdollahi Mofakham - abdolla</dc:creator>
  <cp:lastModifiedBy>Behnam</cp:lastModifiedBy>
  <cp:revision>373</cp:revision>
  <dcterms:created xsi:type="dcterms:W3CDTF">2017-02-21T02:52:47Z</dcterms:created>
  <dcterms:modified xsi:type="dcterms:W3CDTF">2018-08-07T14:12:06Z</dcterms:modified>
</cp:coreProperties>
</file>